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3" r:id="rId21"/>
    <p:sldId id="284" r:id="rId22"/>
    <p:sldId id="275" r:id="rId23"/>
    <p:sldId id="276" r:id="rId24"/>
    <p:sldId id="277" r:id="rId25"/>
    <p:sldId id="304" r:id="rId26"/>
    <p:sldId id="278" r:id="rId27"/>
    <p:sldId id="279" r:id="rId28"/>
    <p:sldId id="280" r:id="rId29"/>
    <p:sldId id="281" r:id="rId30"/>
    <p:sldId id="282" r:id="rId31"/>
    <p:sldId id="285" r:id="rId32"/>
    <p:sldId id="286" r:id="rId33"/>
    <p:sldId id="288" r:id="rId34"/>
    <p:sldId id="289" r:id="rId35"/>
    <p:sldId id="290" r:id="rId36"/>
    <p:sldId id="291" r:id="rId37"/>
    <p:sldId id="296" r:id="rId38"/>
    <p:sldId id="292" r:id="rId39"/>
    <p:sldId id="302" r:id="rId40"/>
    <p:sldId id="293" r:id="rId41"/>
    <p:sldId id="303" r:id="rId42"/>
    <p:sldId id="297" r:id="rId43"/>
    <p:sldId id="298" r:id="rId44"/>
    <p:sldId id="299" r:id="rId45"/>
    <p:sldId id="300" r:id="rId46"/>
    <p:sldId id="301" r:id="rId47"/>
    <p:sldId id="29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86BAF-4D5C-4B12-854D-AD883459DC99}" v="401" dt="2022-08-01T13:28:07.280"/>
    <p1510:client id="{9801300B-8F73-473F-9C61-492543D3C3E6}" v="201" dt="2022-08-01T09:33:15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BFAF-AC04-4A0F-A493-718E03902CB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A81CD-C321-472E-8722-196C00D6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39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6C45F-7F58-B365-366D-C5761E218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4D833-B393-4103-9CF7-8FDB031F8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50E48-0292-E33E-A711-5ED2D68ED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7AB38-EDE1-23CC-7005-AB9BF7A2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B9D2B-4323-450D-8FE8-2110A02F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3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4E7B-9CFE-F02B-314C-C278DA78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FEBE3-BB24-79DC-0CBB-F956E50A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A9B07-619D-53AE-0520-5DAD6BFD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A127B-E4E2-E94F-A7E7-3C48D738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17FFB-0CD0-AE4F-D0F8-B60646B1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F50075-7FAA-B459-EC7A-8AD01C0C8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98B42-98C4-224D-8608-E5F240494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93448-1D00-08A0-1A3B-3CBD054A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B23BE-31E8-3CCF-662A-853AF51C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0A418-949C-7C5E-5497-EE8ABDA9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5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7F32-986F-904B-A040-59D76B4D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B509-83FA-96E0-85A7-760174492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A52A8-6754-7372-3F81-FEA63BCA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5722B-D9BF-99E9-A5A8-151EB704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E7EA-357F-A5D5-697F-EC498CAD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1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63D0-EAC3-8280-95CF-5AFA78F4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12A40-7BE5-4234-688F-8324DA3A3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2825A-A17E-9B11-1CDB-6C01BA5C5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FD623-C51F-59E6-AC64-B61168D8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EC3BD-EF72-9A52-3EDF-1457B641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6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E887-EDC5-8E76-76A3-B2FB78A0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A27A1-E108-E574-EC56-6C914AD30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76E12-BA03-B38A-6AE8-1E0E84CAF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02747-578D-CA0F-4DE1-0C9DC167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425B1-9BA0-DE3B-A7A8-CB338A89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83B7C-24C4-42CA-8838-3DF253BF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2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CEC-B56C-0A3E-E80D-49BED89A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B9C1-4B48-F875-F102-1A1E9716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CF717-7DCC-D80C-2ADC-665E6B505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88128-13A5-B660-BAFA-9B8B0CC43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83EF4-22B2-4511-586F-D52E236FD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03A31-4B91-F598-50FF-A8C1B813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4063F-8377-AC99-C13E-72B99651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FD8B7-8C09-446F-7045-CBE2B7D45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5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CFD4-1EBC-89CB-4D07-52A4B8E8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DD999-E7F4-2995-3225-C57B472B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3B0E9-0360-83F8-A1C7-69C2AC69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F004B-8939-CB22-8DE6-F0F0B439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29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C7C1C-EC92-CE91-5D2C-7A4AF32B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452CC-14EC-D5E3-38A8-CA14E8B9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26EF-6D43-1602-CC08-7F36E6D6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714F-89E0-B4A2-CB4B-E97B5DE2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CC33-D5E2-876E-1CB3-F88E4FF55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435F8-533E-05EF-7CF1-B8AE1BB66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97105-DD82-66AE-F59D-B11E26F6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D376D-C33A-AFBC-F905-915974AC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3C685-91E2-FC71-D558-801212ED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A99F-D55F-ADCF-7A7A-158C48A9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B4ECE6-19FB-CCD1-0685-9A5F4B7E2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F08CB-E915-3E9A-20BB-B19AF2A8C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B0152-E599-A3DB-B607-F0521607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A607C-8CB3-C36F-BFC1-25400B29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72A89-8FCC-1F9F-4A6B-6C57C1F4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6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ACBA31-9D9E-C97C-0B5C-19C3DDE3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10847-3F04-AB4E-F89C-313CF0433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4CCD8-4ADC-BCA4-6D58-B3A0A59D8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61041-4CE7-4C88-B1B0-299E9505230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7D601-30EA-4117-BC2E-AE9DA711D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6409D-6F92-CBDE-FE5F-1D5372063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FAD6B-2C9C-40F3-B480-7D56772ED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6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943DC-2AC2-FC90-5F76-5AB84FB2B520}"/>
              </a:ext>
            </a:extLst>
          </p:cNvPr>
          <p:cNvSpPr txBox="1"/>
          <p:nvPr/>
        </p:nvSpPr>
        <p:spPr>
          <a:xfrm>
            <a:off x="436245" y="359837"/>
            <a:ext cx="10576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DREAM DESTINATIONS GETAWAYS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4395C-86D2-7C4E-9591-797DF79054B9}"/>
              </a:ext>
            </a:extLst>
          </p:cNvPr>
          <p:cNvSpPr txBox="1"/>
          <p:nvPr/>
        </p:nvSpPr>
        <p:spPr>
          <a:xfrm>
            <a:off x="2491740" y="794385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600" dirty="0"/>
              <a:t>Presented by Tiny Coders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19D12-4DCC-31DD-59AC-E079A574AFFD}"/>
              </a:ext>
            </a:extLst>
          </p:cNvPr>
          <p:cNvSpPr txBox="1"/>
          <p:nvPr/>
        </p:nvSpPr>
        <p:spPr>
          <a:xfrm>
            <a:off x="931118" y="2888408"/>
            <a:ext cx="429208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Team Members</a:t>
            </a:r>
            <a:endParaRPr lang="en-US" sz="3200" b="1" u="sng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Erika Valle-Baird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Domeniko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Kondra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Mohammed </a:t>
            </a:r>
            <a:r>
              <a:rPr lang="en-US" sz="2800" dirty="0" err="1">
                <a:solidFill>
                  <a:schemeClr val="bg1"/>
                </a:solidFill>
              </a:rPr>
              <a:t>Khoshkoiyazdi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Madison </a:t>
            </a:r>
            <a:r>
              <a:rPr lang="en-US" sz="2800" dirty="0" err="1">
                <a:solidFill>
                  <a:schemeClr val="bg1"/>
                </a:solidFill>
              </a:rPr>
              <a:t>Bilko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Collin Cavanaugh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Tamara Greer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0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F9E8B46-533E-3166-2888-F948BDA33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4" y="840964"/>
            <a:ext cx="6331301" cy="4297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E75DE4-C36A-6713-D5EB-BA02300EC834}"/>
              </a:ext>
            </a:extLst>
          </p:cNvPr>
          <p:cNvSpPr txBox="1"/>
          <p:nvPr/>
        </p:nvSpPr>
        <p:spPr>
          <a:xfrm>
            <a:off x="306259" y="208196"/>
            <a:ext cx="34148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Customer Home 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8FDEB1-088E-FFF7-2A1E-160590B12025}"/>
              </a:ext>
            </a:extLst>
          </p:cNvPr>
          <p:cNvSpPr/>
          <p:nvPr/>
        </p:nvSpPr>
        <p:spPr>
          <a:xfrm>
            <a:off x="6997700" y="148548"/>
            <a:ext cx="4888041" cy="6560904"/>
          </a:xfrm>
          <a:prstGeom prst="rect">
            <a:avLst/>
          </a:prstGeom>
          <a:solidFill>
            <a:schemeClr val="bg1"/>
          </a:solidFill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843D5-E840-828A-33CF-428DA4AB959F}"/>
              </a:ext>
            </a:extLst>
          </p:cNvPr>
          <p:cNvSpPr txBox="1"/>
          <p:nvPr/>
        </p:nvSpPr>
        <p:spPr>
          <a:xfrm>
            <a:off x="8668424" y="246557"/>
            <a:ext cx="1355378" cy="458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Modern Love Caps" panose="020B0604020202020204" pitchFamily="82" charset="0"/>
                <a:cs typeface="LilyUPC" panose="020B0502040204020203" pitchFamily="34" charset="-34"/>
              </a:rPr>
              <a:t>BUTTONS</a:t>
            </a:r>
            <a:r>
              <a:rPr lang="en-US" dirty="0"/>
              <a:t>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2FF670-8A54-6B94-CFBA-C4585FC4BF56}"/>
              </a:ext>
            </a:extLst>
          </p:cNvPr>
          <p:cNvCxnSpPr>
            <a:cxnSpLocks/>
          </p:cNvCxnSpPr>
          <p:nvPr/>
        </p:nvCxnSpPr>
        <p:spPr>
          <a:xfrm>
            <a:off x="6997700" y="821133"/>
            <a:ext cx="488804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709359E-9502-3E38-433C-0A5315F4CB43}"/>
              </a:ext>
            </a:extLst>
          </p:cNvPr>
          <p:cNvGrpSpPr/>
          <p:nvPr/>
        </p:nvGrpSpPr>
        <p:grpSpPr>
          <a:xfrm>
            <a:off x="7119868" y="2843912"/>
            <a:ext cx="4538300" cy="477171"/>
            <a:chOff x="7119868" y="2843912"/>
            <a:chExt cx="4538300" cy="47717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FABDC5-7144-EAAB-80F8-05CA77CFD77A}"/>
                </a:ext>
              </a:extLst>
            </p:cNvPr>
            <p:cNvSpPr/>
            <p:nvPr/>
          </p:nvSpPr>
          <p:spPr>
            <a:xfrm>
              <a:off x="7119868" y="2843912"/>
              <a:ext cx="4538300" cy="4771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Exits by Closing Window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D3512B-4D0D-5DF6-991B-C53DEB0B4583}"/>
                </a:ext>
              </a:extLst>
            </p:cNvPr>
            <p:cNvSpPr txBox="1"/>
            <p:nvPr/>
          </p:nvSpPr>
          <p:spPr>
            <a:xfrm>
              <a:off x="7248266" y="2900206"/>
              <a:ext cx="569685" cy="3668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Exit: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4337889-1308-90FF-50DF-42291F2EDD4A}"/>
              </a:ext>
            </a:extLst>
          </p:cNvPr>
          <p:cNvSpPr/>
          <p:nvPr/>
        </p:nvSpPr>
        <p:spPr>
          <a:xfrm>
            <a:off x="7142981" y="5847610"/>
            <a:ext cx="4538298" cy="7874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Sends Customer to Reservations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View Page to View, Print, or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Cancel Reservations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472B31-F26E-D571-8582-741D5A076F76}"/>
              </a:ext>
            </a:extLst>
          </p:cNvPr>
          <p:cNvGrpSpPr/>
          <p:nvPr/>
        </p:nvGrpSpPr>
        <p:grpSpPr>
          <a:xfrm>
            <a:off x="7119867" y="1637546"/>
            <a:ext cx="4559790" cy="584477"/>
            <a:chOff x="7119867" y="1637546"/>
            <a:chExt cx="4559790" cy="58447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BBC0AE-7C34-7D73-1FDD-F6E37D4BAAD5}"/>
                </a:ext>
              </a:extLst>
            </p:cNvPr>
            <p:cNvSpPr/>
            <p:nvPr/>
          </p:nvSpPr>
          <p:spPr>
            <a:xfrm>
              <a:off x="7119867" y="1637546"/>
              <a:ext cx="4559790" cy="58447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Logs Out of Account and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Sends Back to Main View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F8F088-548D-7357-DE8F-BC104D435D2D}"/>
                </a:ext>
              </a:extLst>
            </p:cNvPr>
            <p:cNvSpPr txBox="1"/>
            <p:nvPr/>
          </p:nvSpPr>
          <p:spPr>
            <a:xfrm>
              <a:off x="7248266" y="1758667"/>
              <a:ext cx="960388" cy="3668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logout: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435C6D1-6A58-1590-DC26-E2EF8DFD562D}"/>
              </a:ext>
            </a:extLst>
          </p:cNvPr>
          <p:cNvSpPr/>
          <p:nvPr/>
        </p:nvSpPr>
        <p:spPr>
          <a:xfrm>
            <a:off x="7119867" y="2290955"/>
            <a:ext cx="4550666" cy="4968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Sends Customer to Help View Page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79B3FB-CF83-054F-C346-FA788DE22DBC}"/>
              </a:ext>
            </a:extLst>
          </p:cNvPr>
          <p:cNvSpPr/>
          <p:nvPr/>
        </p:nvSpPr>
        <p:spPr>
          <a:xfrm>
            <a:off x="7132233" y="4415772"/>
            <a:ext cx="4538299" cy="5844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Sends Customer to Flight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Search View Page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A31F0F-BE9B-BE89-C2DE-8A76702D7232}"/>
              </a:ext>
            </a:extLst>
          </p:cNvPr>
          <p:cNvSpPr/>
          <p:nvPr/>
        </p:nvSpPr>
        <p:spPr>
          <a:xfrm>
            <a:off x="7130612" y="991549"/>
            <a:ext cx="4516810" cy="54551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Sends Customer to Contact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Us View Page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48BB118-24FD-174A-3DC4-0F847DD108D1}"/>
              </a:ext>
            </a:extLst>
          </p:cNvPr>
          <p:cNvSpPr/>
          <p:nvPr/>
        </p:nvSpPr>
        <p:spPr>
          <a:xfrm>
            <a:off x="7142981" y="5138114"/>
            <a:ext cx="4516808" cy="5844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Sends Customer to Purchase View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Page to Purchase Reservations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8A4E0D-A05D-B495-DA87-438C46BE6051}"/>
              </a:ext>
            </a:extLst>
          </p:cNvPr>
          <p:cNvSpPr txBox="1"/>
          <p:nvPr/>
        </p:nvSpPr>
        <p:spPr>
          <a:xfrm>
            <a:off x="7243603" y="1108843"/>
            <a:ext cx="1148695" cy="366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Contact us: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630FBF-CFEC-5CCB-0A3A-1E7FE3015B1A}"/>
              </a:ext>
            </a:extLst>
          </p:cNvPr>
          <p:cNvSpPr txBox="1"/>
          <p:nvPr/>
        </p:nvSpPr>
        <p:spPr>
          <a:xfrm>
            <a:off x="7268837" y="2355940"/>
            <a:ext cx="670460" cy="366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help: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69AA3C-0C35-6A6F-7147-FD56FE96DB5A}"/>
              </a:ext>
            </a:extLst>
          </p:cNvPr>
          <p:cNvGrpSpPr/>
          <p:nvPr/>
        </p:nvGrpSpPr>
        <p:grpSpPr>
          <a:xfrm>
            <a:off x="7121488" y="3377378"/>
            <a:ext cx="4559790" cy="964002"/>
            <a:chOff x="7121488" y="3377378"/>
            <a:chExt cx="4559790" cy="96400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20A475-5F6E-58DB-FC02-62BA09DFAF45}"/>
                </a:ext>
              </a:extLst>
            </p:cNvPr>
            <p:cNvSpPr/>
            <p:nvPr/>
          </p:nvSpPr>
          <p:spPr>
            <a:xfrm>
              <a:off x="7121488" y="3377378"/>
              <a:ext cx="4559790" cy="9640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Sends Customer to Update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Account Information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View Page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9CA9FC-8FA7-E363-B6B8-12ED3532319D}"/>
                </a:ext>
              </a:extLst>
            </p:cNvPr>
            <p:cNvSpPr txBox="1"/>
            <p:nvPr/>
          </p:nvSpPr>
          <p:spPr>
            <a:xfrm>
              <a:off x="7225422" y="3530559"/>
              <a:ext cx="1589326" cy="6419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Update account</a:t>
              </a:r>
            </a:p>
            <a:p>
              <a:r>
                <a:rPr lang="en-US" dirty="0">
                  <a:latin typeface="Modern Love Caps" panose="04070805081001020A01" pitchFamily="82" charset="0"/>
                </a:rPr>
                <a:t>information: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CCAE337-8B3D-4D21-6C55-C245CC2042F2}"/>
              </a:ext>
            </a:extLst>
          </p:cNvPr>
          <p:cNvSpPr txBox="1"/>
          <p:nvPr/>
        </p:nvSpPr>
        <p:spPr>
          <a:xfrm>
            <a:off x="7248266" y="6089853"/>
            <a:ext cx="1420158" cy="366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reservations: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3EF957-B327-A1C5-0327-47599A9A7F0D}"/>
              </a:ext>
            </a:extLst>
          </p:cNvPr>
          <p:cNvSpPr txBox="1"/>
          <p:nvPr/>
        </p:nvSpPr>
        <p:spPr>
          <a:xfrm>
            <a:off x="7225422" y="5261474"/>
            <a:ext cx="1017766" cy="366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purchase: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437316-5CF0-C8F8-26D3-E5B04264DD46}"/>
              </a:ext>
            </a:extLst>
          </p:cNvPr>
          <p:cNvSpPr txBox="1"/>
          <p:nvPr/>
        </p:nvSpPr>
        <p:spPr>
          <a:xfrm>
            <a:off x="7248266" y="4511470"/>
            <a:ext cx="840134" cy="366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search:</a:t>
            </a:r>
          </a:p>
        </p:txBody>
      </p:sp>
    </p:spTree>
    <p:extLst>
      <p:ext uri="{BB962C8B-B14F-4D97-AF65-F5344CB8AC3E}">
        <p14:creationId xmlns:p14="http://schemas.microsoft.com/office/powerpoint/2010/main" val="26003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5C3E1F-2247-DB28-9C87-2977FD8EAA90}"/>
              </a:ext>
            </a:extLst>
          </p:cNvPr>
          <p:cNvSpPr txBox="1"/>
          <p:nvPr/>
        </p:nvSpPr>
        <p:spPr>
          <a:xfrm>
            <a:off x="787400" y="1278531"/>
            <a:ext cx="4686300" cy="52153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handleContactUs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//Move to Contact Us Controller and Page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ContactUs.fxml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handleReservation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//Move to Reservation Controller and Page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handleFlightSearch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//Move to Flight Search Controller and Page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FlightSearch.fxml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43ABA-7453-A95D-95A5-C71F608594EB}"/>
              </a:ext>
            </a:extLst>
          </p:cNvPr>
          <p:cNvSpPr txBox="1"/>
          <p:nvPr/>
        </p:nvSpPr>
        <p:spPr>
          <a:xfrm>
            <a:off x="6096000" y="129667"/>
            <a:ext cx="5564933" cy="6598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handlePurchase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//Move to Purchase Controller and Page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Purchase.fxml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handleLogout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//Logout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TravelVacation.fxml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handleHelp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//Move to Help Controller and Page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handleAccountUpdate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//Move to Update Account Information Controller and Page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UpdateAccountInformation.fxml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72FFD-19AE-7517-B42F-B68FA8000AF2}"/>
              </a:ext>
            </a:extLst>
          </p:cNvPr>
          <p:cNvSpPr txBox="1"/>
          <p:nvPr/>
        </p:nvSpPr>
        <p:spPr>
          <a:xfrm>
            <a:off x="306258" y="208196"/>
            <a:ext cx="2652842" cy="5232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Home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91EE9-5A0E-5485-CE36-F52E1321CB96}"/>
              </a:ext>
            </a:extLst>
          </p:cNvPr>
          <p:cNvSpPr txBox="1"/>
          <p:nvPr/>
        </p:nvSpPr>
        <p:spPr>
          <a:xfrm>
            <a:off x="4160442" y="820308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851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923B814-C6E6-C25D-8999-CD61581B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6" y="885738"/>
            <a:ext cx="6544388" cy="4322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C29BD-7517-E3B4-239E-83501D0D5592}"/>
              </a:ext>
            </a:extLst>
          </p:cNvPr>
          <p:cNvSpPr txBox="1"/>
          <p:nvPr/>
        </p:nvSpPr>
        <p:spPr>
          <a:xfrm>
            <a:off x="135021" y="181055"/>
            <a:ext cx="5237079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Update Account Information View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A6C4916-70BA-4D44-861A-ADC08188C0C6}"/>
              </a:ext>
            </a:extLst>
          </p:cNvPr>
          <p:cNvGrpSpPr/>
          <p:nvPr/>
        </p:nvGrpSpPr>
        <p:grpSpPr>
          <a:xfrm>
            <a:off x="7391400" y="511438"/>
            <a:ext cx="4394200" cy="5673461"/>
            <a:chOff x="7404100" y="206639"/>
            <a:chExt cx="4376114" cy="55363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E55495-8B76-6EC3-7026-27B109A35E24}"/>
                </a:ext>
              </a:extLst>
            </p:cNvPr>
            <p:cNvSpPr/>
            <p:nvPr/>
          </p:nvSpPr>
          <p:spPr>
            <a:xfrm>
              <a:off x="7404100" y="206639"/>
              <a:ext cx="4376114" cy="5536328"/>
            </a:xfrm>
            <a:prstGeom prst="rect">
              <a:avLst/>
            </a:prstGeom>
            <a:solidFill>
              <a:schemeClr val="bg1"/>
            </a:solidFill>
            <a:ln w="28575"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7CEB30-2C4F-B5C8-A3C7-C3D59E94CAB2}"/>
                </a:ext>
              </a:extLst>
            </p:cNvPr>
            <p:cNvSpPr txBox="1"/>
            <p:nvPr/>
          </p:nvSpPr>
          <p:spPr>
            <a:xfrm>
              <a:off x="8870364" y="394815"/>
              <a:ext cx="13589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latin typeface="Modern Love Caps" panose="020B0604020202020204" pitchFamily="82" charset="0"/>
                  <a:cs typeface="LilyUPC" panose="020B0502040204020203" pitchFamily="34" charset="-34"/>
                </a:rPr>
                <a:t>BUTTONS</a:t>
              </a:r>
              <a:r>
                <a:rPr lang="en-US" dirty="0"/>
                <a:t>: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F75418-75AB-D679-1CB8-69203F607DD4}"/>
                </a:ext>
              </a:extLst>
            </p:cNvPr>
            <p:cNvCxnSpPr>
              <a:cxnSpLocks/>
            </p:cNvCxnSpPr>
            <p:nvPr/>
          </p:nvCxnSpPr>
          <p:spPr>
            <a:xfrm>
              <a:off x="7404100" y="1115034"/>
              <a:ext cx="4376114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594026-202D-65E4-8E41-6C79269CA984}"/>
                </a:ext>
              </a:extLst>
            </p:cNvPr>
            <p:cNvGrpSpPr/>
            <p:nvPr/>
          </p:nvGrpSpPr>
          <p:grpSpPr>
            <a:xfrm>
              <a:off x="7660817" y="4680131"/>
              <a:ext cx="3873511" cy="588429"/>
              <a:chOff x="595874" y="5223591"/>
              <a:chExt cx="3584909" cy="58842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DF5D6C-95DD-3EAF-7389-563D7EB6D115}"/>
                  </a:ext>
                </a:extLst>
              </p:cNvPr>
              <p:cNvSpPr/>
              <p:nvPr/>
            </p:nvSpPr>
            <p:spPr>
              <a:xfrm>
                <a:off x="595874" y="5223591"/>
                <a:ext cx="3584909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Exits by Closing Window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A43B35-0F30-6EF1-F9EA-AF577C49EEA3}"/>
                  </a:ext>
                </a:extLst>
              </p:cNvPr>
              <p:cNvSpPr txBox="1"/>
              <p:nvPr/>
            </p:nvSpPr>
            <p:spPr>
              <a:xfrm>
                <a:off x="736599" y="5333139"/>
                <a:ext cx="62230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Exit: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D60080-0980-26F1-AEB3-340AE2887CD3}"/>
                </a:ext>
              </a:extLst>
            </p:cNvPr>
            <p:cNvSpPr/>
            <p:nvPr/>
          </p:nvSpPr>
          <p:spPr>
            <a:xfrm>
              <a:off x="7660817" y="1335922"/>
              <a:ext cx="3885616" cy="8037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Sends User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To Page View Based on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Type of Account Selected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027079-A746-E63A-EC3C-0368D797DDDE}"/>
                </a:ext>
              </a:extLst>
            </p:cNvPr>
            <p:cNvSpPr txBox="1"/>
            <p:nvPr/>
          </p:nvSpPr>
          <p:spPr>
            <a:xfrm>
              <a:off x="7891311" y="1533523"/>
              <a:ext cx="73660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Home: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F24CF9A-909C-7DAB-5942-C8DFB2794197}"/>
                </a:ext>
              </a:extLst>
            </p:cNvPr>
            <p:cNvGrpSpPr/>
            <p:nvPr/>
          </p:nvGrpSpPr>
          <p:grpSpPr>
            <a:xfrm>
              <a:off x="7637879" y="3805006"/>
              <a:ext cx="3908554" cy="588429"/>
              <a:chOff x="519406" y="5326823"/>
              <a:chExt cx="3584909" cy="58842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7004C91-BC58-096C-357E-2C2C495837F7}"/>
                  </a:ext>
                </a:extLst>
              </p:cNvPr>
              <p:cNvSpPr/>
              <p:nvPr/>
            </p:nvSpPr>
            <p:spPr>
              <a:xfrm>
                <a:off x="519406" y="5326823"/>
                <a:ext cx="3584909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Logs Out of Account and </a:t>
                </a:r>
              </a:p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Sends Back to Main View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EB1C50-8233-87FC-B1C4-867006CC510E}"/>
                  </a:ext>
                </a:extLst>
              </p:cNvPr>
              <p:cNvSpPr txBox="1"/>
              <p:nvPr/>
            </p:nvSpPr>
            <p:spPr>
              <a:xfrm>
                <a:off x="690005" y="5436372"/>
                <a:ext cx="76634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logout: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875692-E8A6-8970-2FC5-CCE1FF23AAE3}"/>
                </a:ext>
              </a:extLst>
            </p:cNvPr>
            <p:cNvSpPr/>
            <p:nvPr/>
          </p:nvSpPr>
          <p:spPr>
            <a:xfrm>
              <a:off x="7637880" y="2390945"/>
              <a:ext cx="3908554" cy="11569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Updates Information in the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Database and Sends User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To Page View Based on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Type of Account Selected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573023-7070-F0E4-A97C-477E3A0366BD}"/>
                </a:ext>
              </a:extLst>
            </p:cNvPr>
            <p:cNvSpPr txBox="1"/>
            <p:nvPr/>
          </p:nvSpPr>
          <p:spPr>
            <a:xfrm>
              <a:off x="7818168" y="2806047"/>
              <a:ext cx="876301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Submit: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561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75395A-C80D-C93D-8261-B755E7A9C4B4}"/>
              </a:ext>
            </a:extLst>
          </p:cNvPr>
          <p:cNvSpPr txBox="1"/>
          <p:nvPr/>
        </p:nvSpPr>
        <p:spPr>
          <a:xfrm>
            <a:off x="2509520" y="2517798"/>
            <a:ext cx="3586480" cy="33093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TableView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currentAccountInformation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cardType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A1400-A353-61D4-D059-014DF4E49BBC}"/>
              </a:ext>
            </a:extLst>
          </p:cNvPr>
          <p:cNvSpPr txBox="1"/>
          <p:nvPr/>
        </p:nvSpPr>
        <p:spPr>
          <a:xfrm>
            <a:off x="1981200" y="1996066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DE3FB-3F14-9C0E-503C-7A63B22988ED}"/>
              </a:ext>
            </a:extLst>
          </p:cNvPr>
          <p:cNvSpPr txBox="1"/>
          <p:nvPr/>
        </p:nvSpPr>
        <p:spPr>
          <a:xfrm>
            <a:off x="10344072" y="90440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980E2-7C80-EBEE-D958-95B2B225C152}"/>
              </a:ext>
            </a:extLst>
          </p:cNvPr>
          <p:cNvSpPr txBox="1"/>
          <p:nvPr/>
        </p:nvSpPr>
        <p:spPr>
          <a:xfrm>
            <a:off x="6974373" y="536598"/>
            <a:ext cx="4760427" cy="6267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private void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handleSubmit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zip.getText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cardType.getText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isInt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(zip, "You must enter a Valid Zip Code"));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Parent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Home.fxml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private void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handleLogout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Parent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TravelVacation.fxml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isInt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f, String msg){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try{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Integer.parseInt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f.getText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return true;}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catch(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NumberFormatException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false;}}}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62083-3E98-D0B8-DE28-A33E01A2DA6B}"/>
              </a:ext>
            </a:extLst>
          </p:cNvPr>
          <p:cNvSpPr txBox="1"/>
          <p:nvPr/>
        </p:nvSpPr>
        <p:spPr>
          <a:xfrm>
            <a:off x="306258" y="208196"/>
            <a:ext cx="6069142" cy="5232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Update Account Information Controller</a:t>
            </a:r>
          </a:p>
        </p:txBody>
      </p:sp>
    </p:spTree>
    <p:extLst>
      <p:ext uri="{BB962C8B-B14F-4D97-AF65-F5344CB8AC3E}">
        <p14:creationId xmlns:p14="http://schemas.microsoft.com/office/powerpoint/2010/main" val="293027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4775012-DA74-9415-E88E-AE8543090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7" y="949756"/>
            <a:ext cx="6412558" cy="4183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89471-C934-02AE-D873-4301300856EF}"/>
              </a:ext>
            </a:extLst>
          </p:cNvPr>
          <p:cNvSpPr txBox="1"/>
          <p:nvPr/>
        </p:nvSpPr>
        <p:spPr>
          <a:xfrm>
            <a:off x="306259" y="208196"/>
            <a:ext cx="30719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Flight Search View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C2C9B9-CA98-5875-61FE-42648B3B58CF}"/>
              </a:ext>
            </a:extLst>
          </p:cNvPr>
          <p:cNvGrpSpPr/>
          <p:nvPr/>
        </p:nvGrpSpPr>
        <p:grpSpPr>
          <a:xfrm>
            <a:off x="7353300" y="469806"/>
            <a:ext cx="4532441" cy="5787334"/>
            <a:chOff x="7353300" y="232466"/>
            <a:chExt cx="4532441" cy="57873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1D6766-A272-8207-69EC-84DE7BF2CB10}"/>
                </a:ext>
              </a:extLst>
            </p:cNvPr>
            <p:cNvSpPr/>
            <p:nvPr/>
          </p:nvSpPr>
          <p:spPr>
            <a:xfrm>
              <a:off x="7353300" y="232466"/>
              <a:ext cx="4532441" cy="5787334"/>
            </a:xfrm>
            <a:prstGeom prst="rect">
              <a:avLst/>
            </a:prstGeom>
            <a:solidFill>
              <a:schemeClr val="bg1"/>
            </a:solidFill>
            <a:ln w="28575"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9C9316-2ABB-EEF6-BA50-D47705BF0D3C}"/>
                </a:ext>
              </a:extLst>
            </p:cNvPr>
            <p:cNvSpPr txBox="1"/>
            <p:nvPr/>
          </p:nvSpPr>
          <p:spPr>
            <a:xfrm>
              <a:off x="8788356" y="587823"/>
              <a:ext cx="13589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latin typeface="Modern Love Caps" panose="020B0604020202020204" pitchFamily="82" charset="0"/>
                  <a:cs typeface="LilyUPC" panose="020B0502040204020203" pitchFamily="34" charset="-34"/>
                </a:rPr>
                <a:t>BUTTONS</a:t>
              </a:r>
              <a:r>
                <a:rPr lang="en-US" dirty="0"/>
                <a:t>: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E88155-732D-F72A-893D-2F060F41BB31}"/>
                </a:ext>
              </a:extLst>
            </p:cNvPr>
            <p:cNvCxnSpPr>
              <a:cxnSpLocks/>
            </p:cNvCxnSpPr>
            <p:nvPr/>
          </p:nvCxnSpPr>
          <p:spPr>
            <a:xfrm>
              <a:off x="7353300" y="1257300"/>
              <a:ext cx="452288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ED8CCF-DED0-BECC-8ADB-65EBFE2AD2EC}"/>
                </a:ext>
              </a:extLst>
            </p:cNvPr>
            <p:cNvSpPr/>
            <p:nvPr/>
          </p:nvSpPr>
          <p:spPr>
            <a:xfrm>
              <a:off x="7494574" y="3574907"/>
              <a:ext cx="4240325" cy="5884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Exits by Closing Window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5F16D1-2770-D8A8-E371-3C5561D01BC0}"/>
                </a:ext>
              </a:extLst>
            </p:cNvPr>
            <p:cNvSpPr txBox="1"/>
            <p:nvPr/>
          </p:nvSpPr>
          <p:spPr>
            <a:xfrm>
              <a:off x="7629938" y="3683062"/>
              <a:ext cx="670173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Exit: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B002AF9-DF7F-797D-BAAF-28A9F7D172C6}"/>
                </a:ext>
              </a:extLst>
            </p:cNvPr>
            <p:cNvSpPr/>
            <p:nvPr/>
          </p:nvSpPr>
          <p:spPr>
            <a:xfrm>
              <a:off x="7494572" y="1507744"/>
              <a:ext cx="4240327" cy="9083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Searches for Flights Based on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Customer Input and Displays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Under Available Flights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1E604FB-219F-1D2B-9721-29BEB5D96B97}"/>
                </a:ext>
              </a:extLst>
            </p:cNvPr>
            <p:cNvSpPr/>
            <p:nvPr/>
          </p:nvSpPr>
          <p:spPr>
            <a:xfrm>
              <a:off x="7494577" y="2694665"/>
              <a:ext cx="4240326" cy="5884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Logs Out of Account and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Sends Back to Main View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458B5E-ECED-A9E3-3157-EFB735C44714}"/>
                </a:ext>
              </a:extLst>
            </p:cNvPr>
            <p:cNvSpPr txBox="1"/>
            <p:nvPr/>
          </p:nvSpPr>
          <p:spPr>
            <a:xfrm>
              <a:off x="7607465" y="2804213"/>
              <a:ext cx="911258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logout: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C1B9F3-61BF-294D-69B6-755EBD0D1FB3}"/>
                </a:ext>
              </a:extLst>
            </p:cNvPr>
            <p:cNvSpPr/>
            <p:nvPr/>
          </p:nvSpPr>
          <p:spPr>
            <a:xfrm>
              <a:off x="7545391" y="4409387"/>
              <a:ext cx="4189508" cy="12240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Selects Flights Checked by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Customer in Table and Sends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Customer and Flight Selection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to Purchase Page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DFBD0E-42BA-9D0A-04A7-9FDBCE1B91B1}"/>
                </a:ext>
              </a:extLst>
            </p:cNvPr>
            <p:cNvSpPr txBox="1"/>
            <p:nvPr/>
          </p:nvSpPr>
          <p:spPr>
            <a:xfrm>
              <a:off x="7678047" y="4720458"/>
              <a:ext cx="805553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Select: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B56AB9-5C82-35A4-2478-6B7BD14B0053}"/>
                </a:ext>
              </a:extLst>
            </p:cNvPr>
            <p:cNvSpPr txBox="1"/>
            <p:nvPr/>
          </p:nvSpPr>
          <p:spPr>
            <a:xfrm>
              <a:off x="7629938" y="1772112"/>
              <a:ext cx="828262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search: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76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6D6135-9D82-1762-BB13-AC0183EFCAD9}"/>
              </a:ext>
            </a:extLst>
          </p:cNvPr>
          <p:cNvSpPr txBox="1"/>
          <p:nvPr/>
        </p:nvSpPr>
        <p:spPr>
          <a:xfrm>
            <a:off x="3012492" y="2518274"/>
            <a:ext cx="2600908" cy="23798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DatePicker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DatePicker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returnDate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TableView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flightSearchResults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Button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selectButton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Button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searchButton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arriveContient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arriveCountry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94EF1-6F11-1C87-A772-B6E5E7E21F23}"/>
              </a:ext>
            </a:extLst>
          </p:cNvPr>
          <p:cNvSpPr txBox="1"/>
          <p:nvPr/>
        </p:nvSpPr>
        <p:spPr>
          <a:xfrm>
            <a:off x="2348204" y="2022434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3FFD4-4437-C3C9-10D0-3BA7F75471CB}"/>
              </a:ext>
            </a:extLst>
          </p:cNvPr>
          <p:cNvSpPr txBox="1"/>
          <p:nvPr/>
        </p:nvSpPr>
        <p:spPr>
          <a:xfrm>
            <a:off x="10567592" y="546750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6A68E-4DE5-4680-D5C5-F9F9D7E57394}"/>
              </a:ext>
            </a:extLst>
          </p:cNvPr>
          <p:cNvSpPr txBox="1"/>
          <p:nvPr/>
        </p:nvSpPr>
        <p:spPr>
          <a:xfrm>
            <a:off x="6785558" y="1012786"/>
            <a:ext cx="5041900" cy="56105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public void initialize(URL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url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ResourceBundle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rb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departDate.getText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returnDate.getText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departCity.getText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arriveContient.getText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arriveCountry.getText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arriveCity.getText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arriveState.getText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handleSelectButton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purchasePage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Purchase.fxml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handleSearchButton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{}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handleHome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handleLogout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TravelVacation.fxml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9506B-A7F4-0B8B-1F09-EBF8BDFF0A38}"/>
              </a:ext>
            </a:extLst>
          </p:cNvPr>
          <p:cNvSpPr txBox="1"/>
          <p:nvPr/>
        </p:nvSpPr>
        <p:spPr>
          <a:xfrm>
            <a:off x="306258" y="208196"/>
            <a:ext cx="3777274" cy="5232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Flight Search Controller</a:t>
            </a:r>
          </a:p>
        </p:txBody>
      </p:sp>
    </p:spTree>
    <p:extLst>
      <p:ext uri="{BB962C8B-B14F-4D97-AF65-F5344CB8AC3E}">
        <p14:creationId xmlns:p14="http://schemas.microsoft.com/office/powerpoint/2010/main" val="330245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4492759-86D8-CC75-F220-A1D981EB1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1" y="818562"/>
            <a:ext cx="6783566" cy="45591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C2794-4F7B-CFCC-C887-CBAB5A6D4ED4}"/>
              </a:ext>
            </a:extLst>
          </p:cNvPr>
          <p:cNvSpPr txBox="1"/>
          <p:nvPr/>
        </p:nvSpPr>
        <p:spPr>
          <a:xfrm>
            <a:off x="169914" y="174509"/>
            <a:ext cx="2377972" cy="53523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Purchase 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29A999-A505-9DF4-2E1B-E7590571E9EC}"/>
              </a:ext>
            </a:extLst>
          </p:cNvPr>
          <p:cNvSpPr/>
          <p:nvPr/>
        </p:nvSpPr>
        <p:spPr>
          <a:xfrm>
            <a:off x="7744804" y="174510"/>
            <a:ext cx="4115976" cy="6543790"/>
          </a:xfrm>
          <a:prstGeom prst="rect">
            <a:avLst/>
          </a:prstGeom>
          <a:solidFill>
            <a:schemeClr val="bg1"/>
          </a:solidFill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BB3833-2BDC-FF98-CA9F-58B03A58BC40}"/>
              </a:ext>
            </a:extLst>
          </p:cNvPr>
          <p:cNvSpPr txBox="1"/>
          <p:nvPr/>
        </p:nvSpPr>
        <p:spPr>
          <a:xfrm>
            <a:off x="9227053" y="293238"/>
            <a:ext cx="13589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Modern Love Caps" panose="020B0604020202020204" pitchFamily="82" charset="0"/>
                <a:cs typeface="LilyUPC" panose="020B0502040204020203" pitchFamily="34" charset="-34"/>
              </a:rPr>
              <a:t>BUTTONS</a:t>
            </a:r>
            <a:r>
              <a:rPr lang="en-US" b="1" dirty="0"/>
              <a:t>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25206A-E99F-9E70-F74F-8773687DEE21}"/>
              </a:ext>
            </a:extLst>
          </p:cNvPr>
          <p:cNvCxnSpPr>
            <a:cxnSpLocks/>
          </p:cNvCxnSpPr>
          <p:nvPr/>
        </p:nvCxnSpPr>
        <p:spPr>
          <a:xfrm>
            <a:off x="7744804" y="914400"/>
            <a:ext cx="4115976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84E12F-29BE-4B0D-7025-38BECE4020BC}"/>
              </a:ext>
            </a:extLst>
          </p:cNvPr>
          <p:cNvGrpSpPr/>
          <p:nvPr/>
        </p:nvGrpSpPr>
        <p:grpSpPr>
          <a:xfrm>
            <a:off x="7927129" y="1845783"/>
            <a:ext cx="3695820" cy="588429"/>
            <a:chOff x="595874" y="5223591"/>
            <a:chExt cx="3584909" cy="58842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71AEA5-535F-76E2-ABE0-ADECFD82A3B1}"/>
                </a:ext>
              </a:extLst>
            </p:cNvPr>
            <p:cNvSpPr/>
            <p:nvPr/>
          </p:nvSpPr>
          <p:spPr>
            <a:xfrm>
              <a:off x="595874" y="5223591"/>
              <a:ext cx="3584909" cy="5884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Exits by Closing Window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184CBF-2CF5-B884-46EA-F4A08E6F80C7}"/>
                </a:ext>
              </a:extLst>
            </p:cNvPr>
            <p:cNvSpPr txBox="1"/>
            <p:nvPr/>
          </p:nvSpPr>
          <p:spPr>
            <a:xfrm>
              <a:off x="736599" y="5333139"/>
              <a:ext cx="622301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Exit: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081E38-CB7F-3C5F-852E-909C20BE95F7}"/>
              </a:ext>
            </a:extLst>
          </p:cNvPr>
          <p:cNvGrpSpPr/>
          <p:nvPr/>
        </p:nvGrpSpPr>
        <p:grpSpPr>
          <a:xfrm>
            <a:off x="7856776" y="1073898"/>
            <a:ext cx="3766173" cy="588429"/>
            <a:chOff x="8071544" y="1241154"/>
            <a:chExt cx="3547978" cy="58842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F33466-A5F4-0550-5A46-1512F8E33CA8}"/>
                </a:ext>
              </a:extLst>
            </p:cNvPr>
            <p:cNvSpPr/>
            <p:nvPr/>
          </p:nvSpPr>
          <p:spPr>
            <a:xfrm>
              <a:off x="8071544" y="1241154"/>
              <a:ext cx="3547978" cy="5884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Sent to Customer Home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 View Page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ABF573-4119-9235-9A82-4AA7AAE23090}"/>
                </a:ext>
              </a:extLst>
            </p:cNvPr>
            <p:cNvSpPr txBox="1"/>
            <p:nvPr/>
          </p:nvSpPr>
          <p:spPr>
            <a:xfrm>
              <a:off x="8208574" y="1345307"/>
              <a:ext cx="73660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Home: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48E12F-2412-5532-C000-9F04C80C7375}"/>
              </a:ext>
            </a:extLst>
          </p:cNvPr>
          <p:cNvGrpSpPr/>
          <p:nvPr/>
        </p:nvGrpSpPr>
        <p:grpSpPr>
          <a:xfrm>
            <a:off x="7927129" y="2582334"/>
            <a:ext cx="3766173" cy="588428"/>
            <a:chOff x="495517" y="4741183"/>
            <a:chExt cx="3584909" cy="58842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3023A8F-C6D5-8C3B-5A15-E7FDEF73B632}"/>
                </a:ext>
              </a:extLst>
            </p:cNvPr>
            <p:cNvSpPr/>
            <p:nvPr/>
          </p:nvSpPr>
          <p:spPr>
            <a:xfrm>
              <a:off x="495517" y="4741183"/>
              <a:ext cx="3584909" cy="5884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Logs Out of Account and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Sends Back to Main View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2FB27D-14E2-AC70-D1C3-05EE36789AC0}"/>
                </a:ext>
              </a:extLst>
            </p:cNvPr>
            <p:cNvSpPr txBox="1"/>
            <p:nvPr/>
          </p:nvSpPr>
          <p:spPr>
            <a:xfrm>
              <a:off x="668591" y="4776518"/>
              <a:ext cx="867105" cy="36933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logout: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F488840-6372-21DE-C05E-48CC1C3F201D}"/>
              </a:ext>
            </a:extLst>
          </p:cNvPr>
          <p:cNvSpPr/>
          <p:nvPr/>
        </p:nvSpPr>
        <p:spPr>
          <a:xfrm>
            <a:off x="7943295" y="4112314"/>
            <a:ext cx="3775104" cy="229048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Purchases Package &amp; Flight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Selections by Sending to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Third Party Card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Processing To Complete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Transaction, After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Transaction Complete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Reservation will be Available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In Reservation View Page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3E7705-8FBF-8AA6-76ED-35043D9260BE}"/>
              </a:ext>
            </a:extLst>
          </p:cNvPr>
          <p:cNvSpPr txBox="1"/>
          <p:nvPr/>
        </p:nvSpPr>
        <p:spPr>
          <a:xfrm>
            <a:off x="8047301" y="4895754"/>
            <a:ext cx="103425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purchase: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BA1E98-FE01-DD03-5910-DE571AC689E9}"/>
              </a:ext>
            </a:extLst>
          </p:cNvPr>
          <p:cNvSpPr/>
          <p:nvPr/>
        </p:nvSpPr>
        <p:spPr>
          <a:xfrm>
            <a:off x="7946682" y="3364387"/>
            <a:ext cx="3766172" cy="5884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Submits Package and Flight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Selections to Bill Total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5703A4-A6C3-1CF0-4AD4-16E26A125FD6}"/>
              </a:ext>
            </a:extLst>
          </p:cNvPr>
          <p:cNvSpPr txBox="1"/>
          <p:nvPr/>
        </p:nvSpPr>
        <p:spPr>
          <a:xfrm>
            <a:off x="8074971" y="3473935"/>
            <a:ext cx="8389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Submit:</a:t>
            </a:r>
          </a:p>
        </p:txBody>
      </p:sp>
    </p:spTree>
    <p:extLst>
      <p:ext uri="{BB962C8B-B14F-4D97-AF65-F5344CB8AC3E}">
        <p14:creationId xmlns:p14="http://schemas.microsoft.com/office/powerpoint/2010/main" val="185020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5242B4-CCD1-3C6A-4520-205C7C1DF5DF}"/>
              </a:ext>
            </a:extLst>
          </p:cNvPr>
          <p:cNvSpPr txBox="1"/>
          <p:nvPr/>
        </p:nvSpPr>
        <p:spPr>
          <a:xfrm>
            <a:off x="5750095" y="720533"/>
            <a:ext cx="6187906" cy="58750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handleHome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 throws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Parent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Home.fxml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handleLogout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throws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//Logout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 Parent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TravelVacation.fxml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handleAddOns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CarRentalTable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flight = new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CarRentalTable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for 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CarRentalTable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c :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CarRentalTableInformation.get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CarRentalTableTableItems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if(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Reservation.getCarRentalTableID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 ==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c.getCarRentalTableID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c;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break;}}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routeBox.setValue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carRental.getArriveCity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setDatePicker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departureDatePicker.setValue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LocalDate.paresultse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carRental.getArriveDate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	int price =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getCarRentalPrice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 +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getHotelPrice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handlePurchase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 throws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//Connect to third part processing site for payment verification,  validation,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etc</a:t>
            </a:r>
            <a:endParaRPr lang="en-US" sz="1100" dirty="0">
              <a:effectLst/>
              <a:latin typeface="Arial Narrow" panose="020B0606020202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reservationList.getReservations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().get(customer).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getFlightID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getHotelID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getCarRentalID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public void initialize(URL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url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ResourceBundle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rb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flightList.getFlights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().get(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flightList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getDepartDate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getReturnDate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getDepartLocation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getArriveLocation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getTotal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carRentals.getCarRentals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().get(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getArriveDate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gettDepartDate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getArriveLocation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getTotal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hotels.getHotels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().get(hotels).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getArriveDate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getArriveDate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gettDepartDate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getArriveLocation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1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getTotal</a:t>
            </a:r>
            <a:r>
              <a:rPr lang="en-US" sz="11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    }</a:t>
            </a:r>
            <a:endParaRPr lang="en-US" sz="1800" dirty="0">
              <a:effectLst/>
              <a:latin typeface="Arial Narrow" panose="020B0606020202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1A593E-ADB6-F5D8-36B5-C2303CFFF04D}"/>
              </a:ext>
            </a:extLst>
          </p:cNvPr>
          <p:cNvSpPr txBox="1"/>
          <p:nvPr/>
        </p:nvSpPr>
        <p:spPr>
          <a:xfrm>
            <a:off x="1462703" y="2370411"/>
            <a:ext cx="3047223" cy="18610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&lt;Flight&gt;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flightList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&lt;Hotel&gt;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hotels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&lt;Reservations&gt;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reservationList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Label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theLabel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TableView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flightList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TableView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packageList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latin typeface="Arial Narrow" panose="020B0606020202030204" pitchFamily="34" charset="0"/>
                <a:ea typeface="Calibri" panose="020F0502020204030204" pitchFamily="34" charset="0"/>
              </a:rPr>
              <a:t>BorderPane</a:t>
            </a:r>
            <a:r>
              <a:rPr lang="en-US" sz="1400" dirty="0"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>
                <a:latin typeface="Arial Narrow" panose="020B0606020202030204" pitchFamily="34" charset="0"/>
                <a:ea typeface="Calibri" panose="020F0502020204030204" pitchFamily="34" charset="0"/>
              </a:rPr>
              <a:t>total</a:t>
            </a:r>
            <a:r>
              <a:rPr lang="en-US" sz="1400" dirty="0"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960A9-A2FA-7E9C-769C-E4C2E5328B92}"/>
              </a:ext>
            </a:extLst>
          </p:cNvPr>
          <p:cNvSpPr txBox="1"/>
          <p:nvPr/>
        </p:nvSpPr>
        <p:spPr>
          <a:xfrm>
            <a:off x="1064726" y="1882803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DE6FD-C651-D242-E458-C6FFB952A9CB}"/>
              </a:ext>
            </a:extLst>
          </p:cNvPr>
          <p:cNvSpPr txBox="1"/>
          <p:nvPr/>
        </p:nvSpPr>
        <p:spPr>
          <a:xfrm>
            <a:off x="10567592" y="262461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4FE37-627D-C70E-B9B9-5AD235810867}"/>
              </a:ext>
            </a:extLst>
          </p:cNvPr>
          <p:cNvSpPr txBox="1"/>
          <p:nvPr/>
        </p:nvSpPr>
        <p:spPr>
          <a:xfrm>
            <a:off x="306258" y="208196"/>
            <a:ext cx="3059242" cy="5232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Purchase Controller</a:t>
            </a:r>
          </a:p>
        </p:txBody>
      </p:sp>
    </p:spTree>
    <p:extLst>
      <p:ext uri="{BB962C8B-B14F-4D97-AF65-F5344CB8AC3E}">
        <p14:creationId xmlns:p14="http://schemas.microsoft.com/office/powerpoint/2010/main" val="1733704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89A13D3-04E6-5334-1F5E-1FB40D0C4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4" y="926035"/>
            <a:ext cx="6653316" cy="4394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F6F933-C557-093F-529F-8004191F3F27}"/>
              </a:ext>
            </a:extLst>
          </p:cNvPr>
          <p:cNvSpPr txBox="1"/>
          <p:nvPr/>
        </p:nvSpPr>
        <p:spPr>
          <a:xfrm>
            <a:off x="306258" y="208197"/>
            <a:ext cx="52309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Update Account Information View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C595CB2-DE6B-3CE8-5910-BB055E0B4C02}"/>
              </a:ext>
            </a:extLst>
          </p:cNvPr>
          <p:cNvGrpSpPr/>
          <p:nvPr/>
        </p:nvGrpSpPr>
        <p:grpSpPr>
          <a:xfrm>
            <a:off x="7961498" y="482600"/>
            <a:ext cx="3924243" cy="6104025"/>
            <a:chOff x="7961499" y="419100"/>
            <a:chExt cx="3908554" cy="61675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F28C70-FB58-C02B-B691-26470D0EDE84}"/>
                </a:ext>
              </a:extLst>
            </p:cNvPr>
            <p:cNvSpPr/>
            <p:nvPr/>
          </p:nvSpPr>
          <p:spPr>
            <a:xfrm>
              <a:off x="7961499" y="419100"/>
              <a:ext cx="3908554" cy="6167525"/>
            </a:xfrm>
            <a:prstGeom prst="rect">
              <a:avLst/>
            </a:prstGeom>
            <a:solidFill>
              <a:schemeClr val="bg1"/>
            </a:solidFill>
            <a:ln w="28575"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41152D-EC35-D7E4-E4DF-DD2774A64282}"/>
                </a:ext>
              </a:extLst>
            </p:cNvPr>
            <p:cNvSpPr txBox="1"/>
            <p:nvPr/>
          </p:nvSpPr>
          <p:spPr>
            <a:xfrm>
              <a:off x="9213034" y="601464"/>
              <a:ext cx="13589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latin typeface="Modern Love Caps" panose="020B0604020202020204" pitchFamily="82" charset="0"/>
                  <a:cs typeface="LilyUPC" panose="020B0502040204020203" pitchFamily="34" charset="-34"/>
                </a:rPr>
                <a:t>BUTTONS</a:t>
              </a:r>
              <a:r>
                <a:rPr lang="en-US" dirty="0"/>
                <a:t>: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661DF8-125E-A541-6AA1-B96DED2D4058}"/>
                </a:ext>
              </a:extLst>
            </p:cNvPr>
            <p:cNvCxnSpPr/>
            <p:nvPr/>
          </p:nvCxnSpPr>
          <p:spPr>
            <a:xfrm>
              <a:off x="7961499" y="1308100"/>
              <a:ext cx="3908554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F52F00-6A8A-E39A-1B69-54047AB7A2A0}"/>
                </a:ext>
              </a:extLst>
            </p:cNvPr>
            <p:cNvGrpSpPr/>
            <p:nvPr/>
          </p:nvGrpSpPr>
          <p:grpSpPr>
            <a:xfrm>
              <a:off x="8098226" y="2927133"/>
              <a:ext cx="3590639" cy="588429"/>
              <a:chOff x="595874" y="5223591"/>
              <a:chExt cx="3584909" cy="58842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B485C94-909F-9E39-20F1-02C36C8F3E89}"/>
                  </a:ext>
                </a:extLst>
              </p:cNvPr>
              <p:cNvSpPr/>
              <p:nvPr/>
            </p:nvSpPr>
            <p:spPr>
              <a:xfrm>
                <a:off x="595874" y="5223591"/>
                <a:ext cx="3584909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Exits by Closing Window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200167-12EA-A028-D795-239955770096}"/>
                  </a:ext>
                </a:extLst>
              </p:cNvPr>
              <p:cNvSpPr txBox="1"/>
              <p:nvPr/>
            </p:nvSpPr>
            <p:spPr>
              <a:xfrm>
                <a:off x="736599" y="5333139"/>
                <a:ext cx="62230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Exit: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114826-44CF-6770-D0E9-F3DA30B32B69}"/>
                </a:ext>
              </a:extLst>
            </p:cNvPr>
            <p:cNvSpPr/>
            <p:nvPr/>
          </p:nvSpPr>
          <p:spPr>
            <a:xfrm>
              <a:off x="8098227" y="5112675"/>
              <a:ext cx="3590639" cy="11438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If Logged in under Admin-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Sent to Admin View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If Customer-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Sent to Customer Home View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DDEED6-8AF5-3891-F583-FFD09F39291C}"/>
                </a:ext>
              </a:extLst>
            </p:cNvPr>
            <p:cNvSpPr/>
            <p:nvPr/>
          </p:nvSpPr>
          <p:spPr>
            <a:xfrm>
              <a:off x="8120249" y="3899420"/>
              <a:ext cx="3590639" cy="9771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Logs Out of Account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And Sends Back to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Main View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7A247B-4FC7-DF8F-2588-08BEA71B2F3E}"/>
                </a:ext>
              </a:extLst>
            </p:cNvPr>
            <p:cNvSpPr/>
            <p:nvPr/>
          </p:nvSpPr>
          <p:spPr>
            <a:xfrm>
              <a:off x="8098226" y="1595972"/>
              <a:ext cx="3590640" cy="10710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Submits Updated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Information to Database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and Sends User to their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Home Page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68F137-57A4-E990-DDE6-1A415D9801A1}"/>
                </a:ext>
              </a:extLst>
            </p:cNvPr>
            <p:cNvSpPr txBox="1"/>
            <p:nvPr/>
          </p:nvSpPr>
          <p:spPr>
            <a:xfrm>
              <a:off x="8204200" y="1921991"/>
              <a:ext cx="835526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submit: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7B3B5D-1FF9-A915-E4CE-16C992D82107}"/>
                </a:ext>
              </a:extLst>
            </p:cNvPr>
            <p:cNvSpPr txBox="1"/>
            <p:nvPr/>
          </p:nvSpPr>
          <p:spPr>
            <a:xfrm>
              <a:off x="8280619" y="5499939"/>
              <a:ext cx="713751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home: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2C913D-4D06-6486-0583-B98FBB3DAA54}"/>
                </a:ext>
              </a:extLst>
            </p:cNvPr>
            <p:cNvSpPr txBox="1"/>
            <p:nvPr/>
          </p:nvSpPr>
          <p:spPr>
            <a:xfrm>
              <a:off x="8282747" y="4203338"/>
              <a:ext cx="835526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logout: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4687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37475F-99D5-90F4-15A4-550FD5BE8A57}"/>
              </a:ext>
            </a:extLst>
          </p:cNvPr>
          <p:cNvSpPr txBox="1"/>
          <p:nvPr/>
        </p:nvSpPr>
        <p:spPr>
          <a:xfrm>
            <a:off x="4988648" y="1105804"/>
            <a:ext cx="5157227" cy="56105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handleSubmit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firstName.getText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lastName.getText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address.getText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city.getText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state.getText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zip.getText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creditCardNumber.getText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expirationDate.getText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billAddress.getText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billCity.getText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billState.getText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billZip.getText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cardType.getText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if(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isInt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(zip, "You must enter a Valid Zip Code"));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handleLogout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TravelVacation.fxml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2FD31-3390-D3CD-058B-546EEBE60E20}"/>
              </a:ext>
            </a:extLst>
          </p:cNvPr>
          <p:cNvSpPr txBox="1"/>
          <p:nvPr/>
        </p:nvSpPr>
        <p:spPr>
          <a:xfrm>
            <a:off x="1353762" y="2294402"/>
            <a:ext cx="2265736" cy="30714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cardType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A7AB0-A904-5539-9957-87B301CCC8D5}"/>
              </a:ext>
            </a:extLst>
          </p:cNvPr>
          <p:cNvSpPr txBox="1"/>
          <p:nvPr/>
        </p:nvSpPr>
        <p:spPr>
          <a:xfrm>
            <a:off x="760721" y="1823635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49086-AC09-700B-22EC-CF39B703031D}"/>
              </a:ext>
            </a:extLst>
          </p:cNvPr>
          <p:cNvSpPr txBox="1"/>
          <p:nvPr/>
        </p:nvSpPr>
        <p:spPr>
          <a:xfrm>
            <a:off x="10422296" y="1209242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62065-FFF7-9FC2-CF40-4A1D9C42E5A4}"/>
              </a:ext>
            </a:extLst>
          </p:cNvPr>
          <p:cNvSpPr txBox="1"/>
          <p:nvPr/>
        </p:nvSpPr>
        <p:spPr>
          <a:xfrm>
            <a:off x="8479195" y="1683935"/>
            <a:ext cx="3333361" cy="12629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boolean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isInt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TextField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f, String msg){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try{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Integer.parseInt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f.getText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return true;}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catch(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NumberFormatException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return false;}}}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95702-1977-166A-C9B8-E8AFB141FFC2}"/>
              </a:ext>
            </a:extLst>
          </p:cNvPr>
          <p:cNvSpPr txBox="1"/>
          <p:nvPr/>
        </p:nvSpPr>
        <p:spPr>
          <a:xfrm>
            <a:off x="306258" y="208197"/>
            <a:ext cx="6031042" cy="5232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Update Account Information Controller</a:t>
            </a:r>
          </a:p>
        </p:txBody>
      </p:sp>
    </p:spTree>
    <p:extLst>
      <p:ext uri="{BB962C8B-B14F-4D97-AF65-F5344CB8AC3E}">
        <p14:creationId xmlns:p14="http://schemas.microsoft.com/office/powerpoint/2010/main" val="5958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2FA67-9052-D7B4-322D-9A7ECDB7359F}"/>
              </a:ext>
            </a:extLst>
          </p:cNvPr>
          <p:cNvSpPr txBox="1"/>
          <p:nvPr/>
        </p:nvSpPr>
        <p:spPr>
          <a:xfrm>
            <a:off x="1352216" y="1007873"/>
            <a:ext cx="6597984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arrow" panose="020B0606020202030204" pitchFamily="34" charset="0"/>
              </a:rPr>
              <a:t>Our design pattern consists of a combination of</a:t>
            </a:r>
          </a:p>
          <a:p>
            <a:endParaRPr lang="en-US" sz="2800" dirty="0">
              <a:latin typeface="Arial Narrow" panose="020B0606020202030204" pitchFamily="34" charset="0"/>
            </a:endParaRPr>
          </a:p>
          <a:p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98FEA-BAB9-746C-9719-1B7F77D4A778}"/>
              </a:ext>
            </a:extLst>
          </p:cNvPr>
          <p:cNvSpPr txBox="1"/>
          <p:nvPr/>
        </p:nvSpPr>
        <p:spPr>
          <a:xfrm>
            <a:off x="318958" y="245130"/>
            <a:ext cx="3160841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Design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32BE4-6F55-FAB5-A1F0-DF48941C4678}"/>
              </a:ext>
            </a:extLst>
          </p:cNvPr>
          <p:cNvSpPr txBox="1"/>
          <p:nvPr/>
        </p:nvSpPr>
        <p:spPr>
          <a:xfrm>
            <a:off x="1707816" y="1636904"/>
            <a:ext cx="186727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Modern Love Caps" panose="020B0604020202020204" pitchFamily="82" charset="0"/>
                <a:cs typeface="LilyUPC" panose="020B0502040204020203" pitchFamily="34" charset="-34"/>
              </a:rPr>
              <a:t>CONTROLLERS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FAD8B-7B6C-986C-48C4-2E58D654CFE4}"/>
              </a:ext>
            </a:extLst>
          </p:cNvPr>
          <p:cNvSpPr txBox="1"/>
          <p:nvPr/>
        </p:nvSpPr>
        <p:spPr>
          <a:xfrm>
            <a:off x="5961549" y="1606126"/>
            <a:ext cx="118147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Modern Love Caps" panose="020B0604020202020204" pitchFamily="82" charset="0"/>
                <a:cs typeface="LilyUPC" panose="020B0502040204020203" pitchFamily="34" charset="-34"/>
              </a:rPr>
              <a:t>CLASSES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AEF27-B775-3482-7369-D8A15E9BB428}"/>
              </a:ext>
            </a:extLst>
          </p:cNvPr>
          <p:cNvSpPr/>
          <p:nvPr/>
        </p:nvSpPr>
        <p:spPr>
          <a:xfrm>
            <a:off x="3824725" y="1575349"/>
            <a:ext cx="186727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working with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3B0CC-40D2-60E7-472F-D6DD3DB85A5B}"/>
              </a:ext>
            </a:extLst>
          </p:cNvPr>
          <p:cNvSpPr txBox="1"/>
          <p:nvPr/>
        </p:nvSpPr>
        <p:spPr>
          <a:xfrm>
            <a:off x="3017478" y="3571213"/>
            <a:ext cx="6291622" cy="15696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Because of the need for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odern No. 20" panose="02070704070505020303" pitchFamily="18" charset="0"/>
              </a:rPr>
              <a:t>Database Servers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odern No. 20" panose="02070704070505020303" pitchFamily="18" charset="0"/>
              </a:rPr>
              <a:t>Third Party Card Processing 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odern No. 20" panose="02070704070505020303" pitchFamily="18" charset="0"/>
              </a:rPr>
              <a:t>Database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3C6DC-6AE7-E122-2B4B-37C4CC1888B8}"/>
              </a:ext>
            </a:extLst>
          </p:cNvPr>
          <p:cNvSpPr txBox="1"/>
          <p:nvPr/>
        </p:nvSpPr>
        <p:spPr>
          <a:xfrm>
            <a:off x="5950677" y="3647266"/>
            <a:ext cx="199952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Modern Love Caps" panose="020B0604020202020204" pitchFamily="82" charset="0"/>
                <a:cs typeface="LilyUPC" panose="020B0502040204020203" pitchFamily="34" charset="-34"/>
              </a:rPr>
              <a:t>Communication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7DEE2-2A6B-7C87-7E79-BA1619FBC39E}"/>
              </a:ext>
            </a:extLst>
          </p:cNvPr>
          <p:cNvSpPr txBox="1"/>
          <p:nvPr/>
        </p:nvSpPr>
        <p:spPr>
          <a:xfrm>
            <a:off x="2419015" y="2924882"/>
            <a:ext cx="1060784" cy="646331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WHY?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7EA1D-07DB-33AE-39EB-10C0B35FE2C0}"/>
              </a:ext>
            </a:extLst>
          </p:cNvPr>
          <p:cNvSpPr txBox="1"/>
          <p:nvPr/>
        </p:nvSpPr>
        <p:spPr>
          <a:xfrm>
            <a:off x="7968022" y="3647266"/>
            <a:ext cx="1206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between</a:t>
            </a:r>
            <a:r>
              <a:rPr lang="en-US" sz="2400" dirty="0">
                <a:latin typeface="Modern No. 20" panose="02070704070505020303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81117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4DEB956-24C1-01DC-75FF-699EC898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" y="794129"/>
            <a:ext cx="6685001" cy="4435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57B50A-AEA1-80ED-B681-7AF9B3B7555E}"/>
              </a:ext>
            </a:extLst>
          </p:cNvPr>
          <p:cNvSpPr txBox="1"/>
          <p:nvPr/>
        </p:nvSpPr>
        <p:spPr>
          <a:xfrm>
            <a:off x="179259" y="177419"/>
            <a:ext cx="29322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Reservations View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FC7808-CD7F-4174-42BB-CB27ABFB830A}"/>
              </a:ext>
            </a:extLst>
          </p:cNvPr>
          <p:cNvGrpSpPr/>
          <p:nvPr/>
        </p:nvGrpSpPr>
        <p:grpSpPr>
          <a:xfrm>
            <a:off x="7764006" y="439029"/>
            <a:ext cx="4051795" cy="5991769"/>
            <a:chOff x="7997694" y="439029"/>
            <a:chExt cx="4051795" cy="59917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C7201-9D70-A069-DC88-8BDF07DCF9AA}"/>
                </a:ext>
              </a:extLst>
            </p:cNvPr>
            <p:cNvSpPr/>
            <p:nvPr/>
          </p:nvSpPr>
          <p:spPr>
            <a:xfrm>
              <a:off x="7997694" y="439029"/>
              <a:ext cx="4051795" cy="5991769"/>
            </a:xfrm>
            <a:prstGeom prst="rect">
              <a:avLst/>
            </a:prstGeom>
            <a:solidFill>
              <a:schemeClr val="bg1"/>
            </a:solidFill>
            <a:ln w="28575"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CE21A6-073A-A36E-FD69-FD4B24EC5D2B}"/>
                </a:ext>
              </a:extLst>
            </p:cNvPr>
            <p:cNvSpPr txBox="1"/>
            <p:nvPr/>
          </p:nvSpPr>
          <p:spPr>
            <a:xfrm>
              <a:off x="9251364" y="601464"/>
              <a:ext cx="13589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latin typeface="Modern Love Caps" panose="020B0604020202020204" pitchFamily="82" charset="0"/>
                  <a:cs typeface="LilyUPC" panose="020B0502040204020203" pitchFamily="34" charset="-34"/>
                </a:rPr>
                <a:t>BUTTONS</a:t>
              </a:r>
              <a:r>
                <a:rPr lang="en-US" dirty="0"/>
                <a:t>: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A974FD-BB56-7CAE-158D-B9A4F995FF3D}"/>
                </a:ext>
              </a:extLst>
            </p:cNvPr>
            <p:cNvCxnSpPr>
              <a:cxnSpLocks/>
            </p:cNvCxnSpPr>
            <p:nvPr/>
          </p:nvCxnSpPr>
          <p:spPr>
            <a:xfrm>
              <a:off x="8043410" y="1244600"/>
              <a:ext cx="4006079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D6DF2A0-0034-7D9B-3F60-E64C4BCCDCB8}"/>
                </a:ext>
              </a:extLst>
            </p:cNvPr>
            <p:cNvGrpSpPr/>
            <p:nvPr/>
          </p:nvGrpSpPr>
          <p:grpSpPr>
            <a:xfrm>
              <a:off x="8145497" y="4623190"/>
              <a:ext cx="3682029" cy="588429"/>
              <a:chOff x="530059" y="5069528"/>
              <a:chExt cx="3584909" cy="588429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215265E-6100-9D83-4ACE-FF2651BF71A8}"/>
                  </a:ext>
                </a:extLst>
              </p:cNvPr>
              <p:cNvSpPr/>
              <p:nvPr/>
            </p:nvSpPr>
            <p:spPr>
              <a:xfrm>
                <a:off x="530059" y="5069528"/>
                <a:ext cx="3584909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Exits by Closing Window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120A70-E18E-A928-0652-E974A73354BC}"/>
                  </a:ext>
                </a:extLst>
              </p:cNvPr>
              <p:cNvSpPr txBox="1"/>
              <p:nvPr/>
            </p:nvSpPr>
            <p:spPr>
              <a:xfrm>
                <a:off x="701090" y="5205699"/>
                <a:ext cx="62230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Exit: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ECBF7C-DD2C-D2E8-410B-A463ACBBC318}"/>
                </a:ext>
              </a:extLst>
            </p:cNvPr>
            <p:cNvGrpSpPr/>
            <p:nvPr/>
          </p:nvGrpSpPr>
          <p:grpSpPr>
            <a:xfrm>
              <a:off x="8136184" y="5558040"/>
              <a:ext cx="3700655" cy="588429"/>
              <a:chOff x="8138360" y="2221039"/>
              <a:chExt cx="3547978" cy="58842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14F27C-C85A-839E-C5B2-C5E10A48B94D}"/>
                  </a:ext>
                </a:extLst>
              </p:cNvPr>
              <p:cNvSpPr/>
              <p:nvPr/>
            </p:nvSpPr>
            <p:spPr>
              <a:xfrm>
                <a:off x="8138360" y="2221039"/>
                <a:ext cx="3547978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Sent to Customer Home</a:t>
                </a:r>
              </a:p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 View Page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48FC0C-C246-4154-434A-30898C7BB167}"/>
                  </a:ext>
                </a:extLst>
              </p:cNvPr>
              <p:cNvSpPr txBox="1"/>
              <p:nvPr/>
            </p:nvSpPr>
            <p:spPr>
              <a:xfrm>
                <a:off x="8255000" y="2360937"/>
                <a:ext cx="73660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Home: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22FFDD5-8582-F706-396E-ED924C48A40A}"/>
                </a:ext>
              </a:extLst>
            </p:cNvPr>
            <p:cNvGrpSpPr/>
            <p:nvPr/>
          </p:nvGrpSpPr>
          <p:grpSpPr>
            <a:xfrm>
              <a:off x="8136187" y="1426072"/>
              <a:ext cx="3682030" cy="677439"/>
              <a:chOff x="595874" y="5223591"/>
              <a:chExt cx="3584909" cy="58842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D2CF990-4313-737A-D4DB-6AD7FC523B3E}"/>
                  </a:ext>
                </a:extLst>
              </p:cNvPr>
              <p:cNvSpPr/>
              <p:nvPr/>
            </p:nvSpPr>
            <p:spPr>
              <a:xfrm>
                <a:off x="595874" y="5223591"/>
                <a:ext cx="3584909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Prints Current Reservations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EB15EE-C95A-1DDD-0A42-B88CBC5B7EE8}"/>
                  </a:ext>
                </a:extLst>
              </p:cNvPr>
              <p:cNvSpPr txBox="1"/>
              <p:nvPr/>
            </p:nvSpPr>
            <p:spPr>
              <a:xfrm>
                <a:off x="736599" y="5333139"/>
                <a:ext cx="77329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print: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57D7501-9D92-67F3-27F6-FDD00F72DDD6}"/>
                </a:ext>
              </a:extLst>
            </p:cNvPr>
            <p:cNvGrpSpPr/>
            <p:nvPr/>
          </p:nvGrpSpPr>
          <p:grpSpPr>
            <a:xfrm>
              <a:off x="8136185" y="3599330"/>
              <a:ext cx="3700655" cy="677439"/>
              <a:chOff x="595874" y="5223591"/>
              <a:chExt cx="3584909" cy="588429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975E1E1-6BEC-9228-E54C-E4D2C7E5D2F5}"/>
                  </a:ext>
                </a:extLst>
              </p:cNvPr>
              <p:cNvSpPr/>
              <p:nvPr/>
            </p:nvSpPr>
            <p:spPr>
              <a:xfrm>
                <a:off x="595874" y="5223591"/>
                <a:ext cx="3584909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Prints Past Reservations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ACAEF3-2874-CB43-F1A1-058C9971E4D1}"/>
                  </a:ext>
                </a:extLst>
              </p:cNvPr>
              <p:cNvSpPr txBox="1"/>
              <p:nvPr/>
            </p:nvSpPr>
            <p:spPr>
              <a:xfrm>
                <a:off x="736599" y="5333139"/>
                <a:ext cx="77329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print: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F066CD-7132-EB19-362A-4597A22C4DA2}"/>
                </a:ext>
              </a:extLst>
            </p:cNvPr>
            <p:cNvGrpSpPr/>
            <p:nvPr/>
          </p:nvGrpSpPr>
          <p:grpSpPr>
            <a:xfrm>
              <a:off x="8136185" y="2323999"/>
              <a:ext cx="3700655" cy="889384"/>
              <a:chOff x="595874" y="5223591"/>
              <a:chExt cx="3646013" cy="7725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3531893-0E97-2F9E-E0AD-8D396A5C03A4}"/>
                  </a:ext>
                </a:extLst>
              </p:cNvPr>
              <p:cNvSpPr/>
              <p:nvPr/>
            </p:nvSpPr>
            <p:spPr>
              <a:xfrm>
                <a:off x="595874" y="5223591"/>
                <a:ext cx="3646013" cy="7725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Sends a Request To Admin </a:t>
                </a:r>
              </a:p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To Cancel Current </a:t>
                </a:r>
              </a:p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Reservations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5FB653-C4C6-3E53-CEE1-09E58850A1D4}"/>
                  </a:ext>
                </a:extLst>
              </p:cNvPr>
              <p:cNvSpPr txBox="1"/>
              <p:nvPr/>
            </p:nvSpPr>
            <p:spPr>
              <a:xfrm>
                <a:off x="756229" y="5398178"/>
                <a:ext cx="938357" cy="32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cancel: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768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FCE6B4-D5FE-3E7C-A37C-6D7638B7D075}"/>
              </a:ext>
            </a:extLst>
          </p:cNvPr>
          <p:cNvSpPr txBox="1"/>
          <p:nvPr/>
        </p:nvSpPr>
        <p:spPr>
          <a:xfrm>
            <a:off x="2595880" y="1852320"/>
            <a:ext cx="3317240" cy="4685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&lt;Reservations&gt;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reservationList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&lt;Reservations&gt;();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TableView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currentReservations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TableColumn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&lt;?, 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TableColumn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&lt;?, 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TableColumn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&lt;?, 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departInfo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TableColumn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&lt;?, 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arriveInfo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TableColumn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&lt;?, 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packageInfo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TableColumn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&lt;?, ?&gt;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total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TableView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pastReservations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ComboBox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&lt;String&gt;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customerBox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ComboBox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&lt;String&gt;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routeBox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DatePicker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departureDatePicker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Button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addCustomer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Button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okButton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Button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cancelButton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Label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priceLabelObs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boolean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okPressed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false;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Reservation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Reservation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ReservationTable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ReservationTable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2E6F4-A60F-3E31-12A5-8E0BF8EE874B}"/>
              </a:ext>
            </a:extLst>
          </p:cNvPr>
          <p:cNvSpPr txBox="1"/>
          <p:nvPr/>
        </p:nvSpPr>
        <p:spPr>
          <a:xfrm>
            <a:off x="1539836" y="1365638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4D4CB-7283-63AE-8F49-8E9C95F04665}"/>
              </a:ext>
            </a:extLst>
          </p:cNvPr>
          <p:cNvSpPr txBox="1"/>
          <p:nvPr/>
        </p:nvSpPr>
        <p:spPr>
          <a:xfrm>
            <a:off x="6781801" y="756101"/>
            <a:ext cx="4853939" cy="58081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public void initialize(URL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url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ResourceBundle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rb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currentReservations.getReservation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firstName.getFirstName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lastName.getLastName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departInfo.getDepartInfo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arriveInfo.getArriveInfo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packageInfo.getPackageInfo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total.getTotal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handleHome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handleLogout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TravelVacation.fxml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Arial Narrow" panose="020B0606020202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public static Reservation </a:t>
            </a:r>
            <a:r>
              <a:rPr lang="en-US" sz="1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getReservation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 {return Reservation;}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public static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boolean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isOkPressed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 {return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okPressed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handlePrintPast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{}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handlePrintCurrent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{}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handleCancelCurrent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{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admin.requestCancel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FE32C-683C-D917-2A27-2E0418ECA02F}"/>
              </a:ext>
            </a:extLst>
          </p:cNvPr>
          <p:cNvSpPr txBox="1"/>
          <p:nvPr/>
        </p:nvSpPr>
        <p:spPr>
          <a:xfrm>
            <a:off x="10508705" y="293706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9BBFD-77CD-AA8C-B942-CB93F441BA17}"/>
              </a:ext>
            </a:extLst>
          </p:cNvPr>
          <p:cNvSpPr txBox="1"/>
          <p:nvPr/>
        </p:nvSpPr>
        <p:spPr>
          <a:xfrm>
            <a:off x="179258" y="216762"/>
            <a:ext cx="3630742" cy="5232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Reservations Controller</a:t>
            </a:r>
          </a:p>
        </p:txBody>
      </p:sp>
    </p:spTree>
    <p:extLst>
      <p:ext uri="{BB962C8B-B14F-4D97-AF65-F5344CB8AC3E}">
        <p14:creationId xmlns:p14="http://schemas.microsoft.com/office/powerpoint/2010/main" val="1412992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n airplane&#10;&#10;Description automatically generated with medium confidence">
            <a:extLst>
              <a:ext uri="{FF2B5EF4-FFF2-40B4-BE49-F238E27FC236}">
                <a16:creationId xmlns:a16="http://schemas.microsoft.com/office/drawing/2014/main" id="{0D1003CC-4B90-8F0F-13E9-1EFB20020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" y="931472"/>
            <a:ext cx="6620431" cy="4389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BC31C-A3B1-D4EF-2298-C45FBD0127BE}"/>
              </a:ext>
            </a:extLst>
          </p:cNvPr>
          <p:cNvSpPr txBox="1"/>
          <p:nvPr/>
        </p:nvSpPr>
        <p:spPr>
          <a:xfrm>
            <a:off x="306258" y="208196"/>
            <a:ext cx="3636155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Contact Us View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98419D-D256-83A1-9BFB-C618623EA257}"/>
              </a:ext>
            </a:extLst>
          </p:cNvPr>
          <p:cNvGrpSpPr/>
          <p:nvPr/>
        </p:nvGrpSpPr>
        <p:grpSpPr>
          <a:xfrm>
            <a:off x="7923399" y="1570636"/>
            <a:ext cx="3908554" cy="3111500"/>
            <a:chOff x="7961499" y="1397001"/>
            <a:chExt cx="3908554" cy="31115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14CB95-B9F9-2223-7DA9-6DFDBEDB6ADE}"/>
                </a:ext>
              </a:extLst>
            </p:cNvPr>
            <p:cNvSpPr/>
            <p:nvPr/>
          </p:nvSpPr>
          <p:spPr>
            <a:xfrm>
              <a:off x="7961499" y="1397001"/>
              <a:ext cx="3908554" cy="3111500"/>
            </a:xfrm>
            <a:prstGeom prst="rect">
              <a:avLst/>
            </a:prstGeom>
            <a:solidFill>
              <a:schemeClr val="bg1"/>
            </a:solidFill>
            <a:ln w="28575"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95A5B3-90D1-280D-39F9-C7E2621ECBF5}"/>
                </a:ext>
              </a:extLst>
            </p:cNvPr>
            <p:cNvSpPr txBox="1"/>
            <p:nvPr/>
          </p:nvSpPr>
          <p:spPr>
            <a:xfrm>
              <a:off x="9251364" y="1467432"/>
              <a:ext cx="13589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latin typeface="Modern Love Caps" panose="020B0604020202020204" pitchFamily="82" charset="0"/>
                  <a:cs typeface="LilyUPC" panose="020B0502040204020203" pitchFamily="34" charset="-34"/>
                </a:rPr>
                <a:t>BUTTONS</a:t>
              </a:r>
              <a:r>
                <a:rPr lang="en-US" dirty="0"/>
                <a:t>: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1D73DE-5F2E-AED2-ADF9-4F6A21B8F04F}"/>
                </a:ext>
              </a:extLst>
            </p:cNvPr>
            <p:cNvGrpSpPr/>
            <p:nvPr/>
          </p:nvGrpSpPr>
          <p:grpSpPr>
            <a:xfrm>
              <a:off x="8138360" y="2221039"/>
              <a:ext cx="3547978" cy="588429"/>
              <a:chOff x="8138360" y="2221039"/>
              <a:chExt cx="3547978" cy="58842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93C2190-8F70-DBB0-0385-D1DBBEA47D12}"/>
                  </a:ext>
                </a:extLst>
              </p:cNvPr>
              <p:cNvSpPr/>
              <p:nvPr/>
            </p:nvSpPr>
            <p:spPr>
              <a:xfrm>
                <a:off x="8138360" y="2221039"/>
                <a:ext cx="3547978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Sent to Customer Home</a:t>
                </a:r>
              </a:p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 View Page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66024C-8799-4813-A42A-11CCE7551946}"/>
                  </a:ext>
                </a:extLst>
              </p:cNvPr>
              <p:cNvSpPr txBox="1"/>
              <p:nvPr/>
            </p:nvSpPr>
            <p:spPr>
              <a:xfrm>
                <a:off x="8255000" y="2360937"/>
                <a:ext cx="73660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Home: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C46A73-146D-995D-591E-8525124FAC6C}"/>
                </a:ext>
              </a:extLst>
            </p:cNvPr>
            <p:cNvCxnSpPr/>
            <p:nvPr/>
          </p:nvCxnSpPr>
          <p:spPr>
            <a:xfrm>
              <a:off x="7961499" y="2032000"/>
              <a:ext cx="3908554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56F11DF-56D1-7DCD-6529-6B2837738C8F}"/>
                </a:ext>
              </a:extLst>
            </p:cNvPr>
            <p:cNvGrpSpPr/>
            <p:nvPr/>
          </p:nvGrpSpPr>
          <p:grpSpPr>
            <a:xfrm>
              <a:off x="8138359" y="3323983"/>
              <a:ext cx="3547977" cy="588426"/>
              <a:chOff x="595874" y="5223591"/>
              <a:chExt cx="3584909" cy="58842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C5AA-44BB-5F23-3FF5-293F9F289B2E}"/>
                  </a:ext>
                </a:extLst>
              </p:cNvPr>
              <p:cNvSpPr/>
              <p:nvPr/>
            </p:nvSpPr>
            <p:spPr>
              <a:xfrm>
                <a:off x="595874" y="5223591"/>
                <a:ext cx="3584909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Exits by Closing Window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131A99-E7F3-14FE-176D-66003A4CA8B0}"/>
                  </a:ext>
                </a:extLst>
              </p:cNvPr>
              <p:cNvSpPr txBox="1"/>
              <p:nvPr/>
            </p:nvSpPr>
            <p:spPr>
              <a:xfrm>
                <a:off x="736599" y="5333139"/>
                <a:ext cx="62230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Exit: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556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A421EA-602C-ECCC-794B-7B3527AF8914}"/>
              </a:ext>
            </a:extLst>
          </p:cNvPr>
          <p:cNvSpPr txBox="1"/>
          <p:nvPr/>
        </p:nvSpPr>
        <p:spPr>
          <a:xfrm>
            <a:off x="3898900" y="2326692"/>
            <a:ext cx="6273800" cy="16530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handleHome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 throws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Parent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Home.fxml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();}}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3C7C5-595F-5611-5003-C52A5B56EFBC}"/>
              </a:ext>
            </a:extLst>
          </p:cNvPr>
          <p:cNvSpPr txBox="1"/>
          <p:nvPr/>
        </p:nvSpPr>
        <p:spPr>
          <a:xfrm>
            <a:off x="3086696" y="1875727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CF7B6-CCA2-6039-A49D-A5D3BF35E0D9}"/>
              </a:ext>
            </a:extLst>
          </p:cNvPr>
          <p:cNvSpPr txBox="1"/>
          <p:nvPr/>
        </p:nvSpPr>
        <p:spPr>
          <a:xfrm>
            <a:off x="306258" y="208197"/>
            <a:ext cx="3313242" cy="5232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Contact Us Controller</a:t>
            </a:r>
          </a:p>
        </p:txBody>
      </p:sp>
    </p:spTree>
    <p:extLst>
      <p:ext uri="{BB962C8B-B14F-4D97-AF65-F5344CB8AC3E}">
        <p14:creationId xmlns:p14="http://schemas.microsoft.com/office/powerpoint/2010/main" val="3941097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79724ABF-F022-038D-398F-B3FC01F6B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0" y="905978"/>
            <a:ext cx="7021528" cy="4605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1CB2E-429C-47B4-8F2E-99471F8D4236}"/>
              </a:ext>
            </a:extLst>
          </p:cNvPr>
          <p:cNvSpPr txBox="1"/>
          <p:nvPr/>
        </p:nvSpPr>
        <p:spPr>
          <a:xfrm>
            <a:off x="306259" y="208196"/>
            <a:ext cx="24496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Get Help View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89B7ED-24D1-A5FE-73EA-DDEB9788F769}"/>
              </a:ext>
            </a:extLst>
          </p:cNvPr>
          <p:cNvGrpSpPr/>
          <p:nvPr/>
        </p:nvGrpSpPr>
        <p:grpSpPr>
          <a:xfrm>
            <a:off x="7961499" y="1397001"/>
            <a:ext cx="3908554" cy="3111500"/>
            <a:chOff x="7961499" y="1397001"/>
            <a:chExt cx="3908554" cy="31115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6CFCDF-7A9C-DF43-C456-C1459BC0F66F}"/>
                </a:ext>
              </a:extLst>
            </p:cNvPr>
            <p:cNvSpPr/>
            <p:nvPr/>
          </p:nvSpPr>
          <p:spPr>
            <a:xfrm>
              <a:off x="7961499" y="1397001"/>
              <a:ext cx="3908554" cy="3111500"/>
            </a:xfrm>
            <a:prstGeom prst="rect">
              <a:avLst/>
            </a:prstGeom>
            <a:solidFill>
              <a:schemeClr val="bg1"/>
            </a:solidFill>
            <a:ln w="28575"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BD93C1-060D-530F-3A1B-E43A8CEE1198}"/>
                </a:ext>
              </a:extLst>
            </p:cNvPr>
            <p:cNvSpPr txBox="1"/>
            <p:nvPr/>
          </p:nvSpPr>
          <p:spPr>
            <a:xfrm>
              <a:off x="9251364" y="1467432"/>
              <a:ext cx="13589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latin typeface="Modern Love Caps" panose="020B0604020202020204" pitchFamily="82" charset="0"/>
                  <a:cs typeface="LilyUPC" panose="020B0502040204020203" pitchFamily="34" charset="-34"/>
                </a:rPr>
                <a:t>BUTTONS</a:t>
              </a:r>
              <a:r>
                <a:rPr lang="en-US" dirty="0"/>
                <a:t>: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2F0483-D7B5-AE87-A1B8-28EDF2F7E1EE}"/>
                </a:ext>
              </a:extLst>
            </p:cNvPr>
            <p:cNvGrpSpPr/>
            <p:nvPr/>
          </p:nvGrpSpPr>
          <p:grpSpPr>
            <a:xfrm>
              <a:off x="8138360" y="2221039"/>
              <a:ext cx="3547978" cy="588429"/>
              <a:chOff x="8138360" y="2221039"/>
              <a:chExt cx="3547978" cy="5884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CACF87-7C20-FEE4-0B9A-704E9A8318D1}"/>
                  </a:ext>
                </a:extLst>
              </p:cNvPr>
              <p:cNvSpPr/>
              <p:nvPr/>
            </p:nvSpPr>
            <p:spPr>
              <a:xfrm>
                <a:off x="8138360" y="2221039"/>
                <a:ext cx="3547978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Sent to Customer Home</a:t>
                </a:r>
              </a:p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 View Page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8E9B93-741A-7842-FC01-571999085CC5}"/>
                  </a:ext>
                </a:extLst>
              </p:cNvPr>
              <p:cNvSpPr txBox="1"/>
              <p:nvPr/>
            </p:nvSpPr>
            <p:spPr>
              <a:xfrm>
                <a:off x="8255000" y="2360937"/>
                <a:ext cx="73660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Home: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CBD0DB-E6A9-8146-1383-D67641DE58F6}"/>
                </a:ext>
              </a:extLst>
            </p:cNvPr>
            <p:cNvCxnSpPr/>
            <p:nvPr/>
          </p:nvCxnSpPr>
          <p:spPr>
            <a:xfrm>
              <a:off x="7961499" y="2032000"/>
              <a:ext cx="3908554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29059F-E384-2B61-8BED-5D1410243E68}"/>
                </a:ext>
              </a:extLst>
            </p:cNvPr>
            <p:cNvGrpSpPr/>
            <p:nvPr/>
          </p:nvGrpSpPr>
          <p:grpSpPr>
            <a:xfrm>
              <a:off x="8138359" y="3323983"/>
              <a:ext cx="3547977" cy="588426"/>
              <a:chOff x="595874" y="5223591"/>
              <a:chExt cx="3584909" cy="58842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CD92C96-2199-03EF-FBBC-D125FC1916E8}"/>
                  </a:ext>
                </a:extLst>
              </p:cNvPr>
              <p:cNvSpPr/>
              <p:nvPr/>
            </p:nvSpPr>
            <p:spPr>
              <a:xfrm>
                <a:off x="595874" y="5223591"/>
                <a:ext cx="3584909" cy="58842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>
                    <a:solidFill>
                      <a:schemeClr val="tx1"/>
                    </a:solidFill>
                    <a:latin typeface="Modern No. 20" panose="02070704070505020303" pitchFamily="18" charset="0"/>
                  </a:rPr>
                  <a:t>Exits by Closing Window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244499-C182-7403-9931-D933509FE68F}"/>
                  </a:ext>
                </a:extLst>
              </p:cNvPr>
              <p:cNvSpPr txBox="1"/>
              <p:nvPr/>
            </p:nvSpPr>
            <p:spPr>
              <a:xfrm>
                <a:off x="736599" y="5333139"/>
                <a:ext cx="62230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dern Love Caps" panose="04070805081001020A01" pitchFamily="82" charset="0"/>
                  </a:rPr>
                  <a:t>Exit: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150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C0BF4E-F0D0-926B-C355-8702A3A85630}"/>
              </a:ext>
            </a:extLst>
          </p:cNvPr>
          <p:cNvSpPr txBox="1"/>
          <p:nvPr/>
        </p:nvSpPr>
        <p:spPr>
          <a:xfrm>
            <a:off x="3504163" y="2499883"/>
            <a:ext cx="6097037" cy="16530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private void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handleHome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ActionEvent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event)  throws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IOException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Parent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FXMLLoader.load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getClass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getResource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("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Home.fxml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Scene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new Scene(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homePage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Stage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= (Stage)((Node)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event.getSource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getScene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getWindow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stage.setScene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homeScene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stage.show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();}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6BB63-3CCA-8548-8EA3-71460E4E6D41}"/>
              </a:ext>
            </a:extLst>
          </p:cNvPr>
          <p:cNvSpPr txBox="1"/>
          <p:nvPr/>
        </p:nvSpPr>
        <p:spPr>
          <a:xfrm>
            <a:off x="2932663" y="201308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5FAB5-F6B3-EBA1-D98F-E51D44B92305}"/>
              </a:ext>
            </a:extLst>
          </p:cNvPr>
          <p:cNvSpPr txBox="1"/>
          <p:nvPr/>
        </p:nvSpPr>
        <p:spPr>
          <a:xfrm>
            <a:off x="306258" y="208196"/>
            <a:ext cx="3059242" cy="5232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Get Help Controller</a:t>
            </a:r>
          </a:p>
        </p:txBody>
      </p:sp>
    </p:spTree>
    <p:extLst>
      <p:ext uri="{BB962C8B-B14F-4D97-AF65-F5344CB8AC3E}">
        <p14:creationId xmlns:p14="http://schemas.microsoft.com/office/powerpoint/2010/main" val="2278873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36E36-38E3-DC3B-7637-8FE0D8E58D70}"/>
              </a:ext>
            </a:extLst>
          </p:cNvPr>
          <p:cNvSpPr txBox="1"/>
          <p:nvPr/>
        </p:nvSpPr>
        <p:spPr>
          <a:xfrm>
            <a:off x="4663440" y="2519681"/>
            <a:ext cx="2885440" cy="830997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astellar" panose="020A0402060406010301" pitchFamily="18" charset="0"/>
              </a:rPr>
              <a:t>Classes </a:t>
            </a:r>
          </a:p>
        </p:txBody>
      </p:sp>
    </p:spTree>
    <p:extLst>
      <p:ext uri="{BB962C8B-B14F-4D97-AF65-F5344CB8AC3E}">
        <p14:creationId xmlns:p14="http://schemas.microsoft.com/office/powerpoint/2010/main" val="398390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F32F92-8C0A-F62E-CD85-018F07CC687E}"/>
              </a:ext>
            </a:extLst>
          </p:cNvPr>
          <p:cNvSpPr txBox="1"/>
          <p:nvPr/>
        </p:nvSpPr>
        <p:spPr>
          <a:xfrm>
            <a:off x="1131436" y="1649295"/>
            <a:ext cx="1765567" cy="12646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8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adminID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8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8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8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4EC11-8430-AEC9-D7C1-487CA105F856}"/>
              </a:ext>
            </a:extLst>
          </p:cNvPr>
          <p:cNvSpPr txBox="1"/>
          <p:nvPr/>
        </p:nvSpPr>
        <p:spPr>
          <a:xfrm>
            <a:off x="147320" y="1033361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0C7CA-64B1-CBE5-B3CD-02A0570BC457}"/>
              </a:ext>
            </a:extLst>
          </p:cNvPr>
          <p:cNvSpPr txBox="1"/>
          <p:nvPr/>
        </p:nvSpPr>
        <p:spPr>
          <a:xfrm>
            <a:off x="10420272" y="1055329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1CB40-6E27-28CA-3A58-96762B4C6032}"/>
              </a:ext>
            </a:extLst>
          </p:cNvPr>
          <p:cNvSpPr txBox="1"/>
          <p:nvPr/>
        </p:nvSpPr>
        <p:spPr>
          <a:xfrm>
            <a:off x="5371019" y="1717456"/>
            <a:ext cx="6389181" cy="40242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Admin() {}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   public Admin(int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password)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this.password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password;}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int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        return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getPassword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password;}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setPassword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password) {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this.password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password;}}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FF6B1-D76B-3AB4-0294-BC17EDAA2459}"/>
              </a:ext>
            </a:extLst>
          </p:cNvPr>
          <p:cNvSpPr txBox="1"/>
          <p:nvPr/>
        </p:nvSpPr>
        <p:spPr>
          <a:xfrm>
            <a:off x="3840480" y="189624"/>
            <a:ext cx="2687588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Admin</a:t>
            </a:r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411EC8-B1B3-1FDC-CBF3-E836E722ACF6}"/>
              </a:ext>
            </a:extLst>
          </p:cNvPr>
          <p:cNvGrpSpPr/>
          <p:nvPr/>
        </p:nvGrpSpPr>
        <p:grpSpPr>
          <a:xfrm>
            <a:off x="2146434" y="3861358"/>
            <a:ext cx="3037840" cy="1880341"/>
            <a:chOff x="1494791" y="4445000"/>
            <a:chExt cx="3037840" cy="188034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43DF91E-8230-9EC0-E310-3DD0EEB161FF}"/>
                </a:ext>
              </a:extLst>
            </p:cNvPr>
            <p:cNvSpPr/>
            <p:nvPr/>
          </p:nvSpPr>
          <p:spPr>
            <a:xfrm>
              <a:off x="1494791" y="4445000"/>
              <a:ext cx="3037840" cy="1880341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C0B3F2-CE88-DEFC-E804-BBF3E0CF28C5}"/>
                </a:ext>
              </a:extLst>
            </p:cNvPr>
            <p:cNvSpPr txBox="1"/>
            <p:nvPr/>
          </p:nvSpPr>
          <p:spPr>
            <a:xfrm>
              <a:off x="1494791" y="5092782"/>
              <a:ext cx="2687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genial" panose="020B0604020202020204" pitchFamily="2" charset="0"/>
                </a:rPr>
                <a:t>Get and Set Methods to Access Admin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8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7E6079-C07B-6A83-3121-D233E68EACD2}"/>
              </a:ext>
            </a:extLst>
          </p:cNvPr>
          <p:cNvSpPr txBox="1"/>
          <p:nvPr/>
        </p:nvSpPr>
        <p:spPr>
          <a:xfrm>
            <a:off x="925027" y="1551272"/>
            <a:ext cx="1856273" cy="9588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8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airlineID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8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8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6EFF1-E5F1-692A-AD42-FC703A0CABFA}"/>
              </a:ext>
            </a:extLst>
          </p:cNvPr>
          <p:cNvSpPr txBox="1"/>
          <p:nvPr/>
        </p:nvSpPr>
        <p:spPr>
          <a:xfrm>
            <a:off x="39915" y="1049294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5F14C-EC16-B67E-AC2A-717795527265}"/>
              </a:ext>
            </a:extLst>
          </p:cNvPr>
          <p:cNvSpPr txBox="1"/>
          <p:nvPr/>
        </p:nvSpPr>
        <p:spPr>
          <a:xfrm>
            <a:off x="10567592" y="104929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7386D-5EA9-2CB6-24E3-BBA8F1129ADF}"/>
              </a:ext>
            </a:extLst>
          </p:cNvPr>
          <p:cNvSpPr txBox="1"/>
          <p:nvPr/>
        </p:nvSpPr>
        <p:spPr>
          <a:xfrm>
            <a:off x="3840479" y="189624"/>
            <a:ext cx="2743201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Airline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A340F-85C5-6F56-2133-0A9D5B3D877A}"/>
              </a:ext>
            </a:extLst>
          </p:cNvPr>
          <p:cNvSpPr txBox="1"/>
          <p:nvPr/>
        </p:nvSpPr>
        <p:spPr>
          <a:xfrm>
            <a:off x="6192523" y="1551272"/>
            <a:ext cx="5651500" cy="35039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Airline(){}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Airline(int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int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;}}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F7A64-B358-AA36-2783-0EB4CBCA7CE3}"/>
              </a:ext>
            </a:extLst>
          </p:cNvPr>
          <p:cNvGrpSpPr/>
          <p:nvPr/>
        </p:nvGrpSpPr>
        <p:grpSpPr>
          <a:xfrm>
            <a:off x="3053078" y="3303226"/>
            <a:ext cx="2946400" cy="1524000"/>
            <a:chOff x="2971800" y="3080434"/>
            <a:chExt cx="2946400" cy="1524000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7087B54-19FF-0567-F238-BBEF829E146E}"/>
                </a:ext>
              </a:extLst>
            </p:cNvPr>
            <p:cNvSpPr/>
            <p:nvPr/>
          </p:nvSpPr>
          <p:spPr>
            <a:xfrm>
              <a:off x="2971800" y="3080434"/>
              <a:ext cx="2946400" cy="1524000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106805-5B0B-2548-EAF4-4CD659E5AAFB}"/>
                </a:ext>
              </a:extLst>
            </p:cNvPr>
            <p:cNvSpPr txBox="1"/>
            <p:nvPr/>
          </p:nvSpPr>
          <p:spPr>
            <a:xfrm>
              <a:off x="2971800" y="3519268"/>
              <a:ext cx="2743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Get and Set methods to access Airline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976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E49B83-AE3E-66B5-1E10-71EA7E99F398}"/>
              </a:ext>
            </a:extLst>
          </p:cNvPr>
          <p:cNvSpPr txBox="1"/>
          <p:nvPr/>
        </p:nvSpPr>
        <p:spPr>
          <a:xfrm>
            <a:off x="1005244" y="1566509"/>
            <a:ext cx="1938020" cy="34972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zip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0FBD2-70AC-E137-D6E9-B58A8B48F33B}"/>
              </a:ext>
            </a:extLst>
          </p:cNvPr>
          <p:cNvSpPr txBox="1"/>
          <p:nvPr/>
        </p:nvSpPr>
        <p:spPr>
          <a:xfrm>
            <a:off x="6096000" y="1584729"/>
            <a:ext cx="5510998" cy="42239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Customer() {  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Customer(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address, String city, String state, int zip,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address;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city;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state;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this.zip =zip;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6D03F-F7F3-FB7D-DC19-C993BB495C53}"/>
              </a:ext>
            </a:extLst>
          </p:cNvPr>
          <p:cNvSpPr txBox="1"/>
          <p:nvPr/>
        </p:nvSpPr>
        <p:spPr>
          <a:xfrm>
            <a:off x="88900" y="1061029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E12-CE9A-1398-3B58-F7834B699791}"/>
              </a:ext>
            </a:extLst>
          </p:cNvPr>
          <p:cNvSpPr txBox="1"/>
          <p:nvPr/>
        </p:nvSpPr>
        <p:spPr>
          <a:xfrm>
            <a:off x="10567592" y="104929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EF67B-0A8F-C385-EC3A-AA0E7DD70301}"/>
              </a:ext>
            </a:extLst>
          </p:cNvPr>
          <p:cNvSpPr txBox="1"/>
          <p:nvPr/>
        </p:nvSpPr>
        <p:spPr>
          <a:xfrm>
            <a:off x="3809999" y="167266"/>
            <a:ext cx="3169921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401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78C48A5-07F9-9F3A-32F9-0458546A2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93750"/>
            <a:ext cx="6316476" cy="4552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7E38FE-937C-7024-6122-722712AEEE51}"/>
              </a:ext>
            </a:extLst>
          </p:cNvPr>
          <p:cNvSpPr txBox="1"/>
          <p:nvPr/>
        </p:nvSpPr>
        <p:spPr>
          <a:xfrm>
            <a:off x="7708900" y="4203700"/>
            <a:ext cx="2692400" cy="19389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Here is a view of our main login page. We plan to use this layout, however due to time constraints went with a simpler look to avoid complications.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ED6B8-61A9-28CE-5256-7990A6CC4E8A}"/>
              </a:ext>
            </a:extLst>
          </p:cNvPr>
          <p:cNvSpPr txBox="1"/>
          <p:nvPr/>
        </p:nvSpPr>
        <p:spPr>
          <a:xfrm>
            <a:off x="331659" y="130830"/>
            <a:ext cx="20051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85885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96A6C-6BC1-60FF-EEE2-61A2D308391B}"/>
              </a:ext>
            </a:extLst>
          </p:cNvPr>
          <p:cNvSpPr txBox="1"/>
          <p:nvPr/>
        </p:nvSpPr>
        <p:spPr>
          <a:xfrm>
            <a:off x="3327400" y="1045462"/>
            <a:ext cx="5013960" cy="42239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address;}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address)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address;}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city;}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city) </a:t>
            </a:r>
            <a:r>
              <a:rPr lang="en-US" sz="1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city;}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state;}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state)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state;} 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zip;}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zip) {this.zip = zip;}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;}}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9D1CF-CDCD-551E-421E-A269D3D58692}"/>
              </a:ext>
            </a:extLst>
          </p:cNvPr>
          <p:cNvSpPr txBox="1"/>
          <p:nvPr/>
        </p:nvSpPr>
        <p:spPr>
          <a:xfrm>
            <a:off x="8480411" y="260885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E3644-5D34-3321-0DFA-1AB623A5BDB6}"/>
              </a:ext>
            </a:extLst>
          </p:cNvPr>
          <p:cNvSpPr txBox="1"/>
          <p:nvPr/>
        </p:nvSpPr>
        <p:spPr>
          <a:xfrm>
            <a:off x="3840479" y="189624"/>
            <a:ext cx="4255899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Customer (</a:t>
            </a:r>
            <a:r>
              <a:rPr lang="en-US" sz="2800" dirty="0" err="1">
                <a:latin typeface="Imprint MT Shadow" panose="04020605060303030202" pitchFamily="82" charset="0"/>
              </a:rPr>
              <a:t>Con’t</a:t>
            </a:r>
            <a:r>
              <a:rPr lang="en-US" sz="2800" dirty="0">
                <a:latin typeface="Imprint MT Shadow" panose="04020605060303030202" pitchFamily="82" charset="0"/>
              </a:rPr>
              <a:t>)</a:t>
            </a: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13B236-799C-4791-B43F-A44FFDCB8C0F}"/>
              </a:ext>
            </a:extLst>
          </p:cNvPr>
          <p:cNvGrpSpPr/>
          <p:nvPr/>
        </p:nvGrpSpPr>
        <p:grpSpPr>
          <a:xfrm>
            <a:off x="196722" y="3860671"/>
            <a:ext cx="3003678" cy="2146429"/>
            <a:chOff x="1494791" y="4445000"/>
            <a:chExt cx="3003678" cy="2146429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E025A83-18B3-52F6-3B88-475F2685FA57}"/>
                </a:ext>
              </a:extLst>
            </p:cNvPr>
            <p:cNvSpPr/>
            <p:nvPr/>
          </p:nvSpPr>
          <p:spPr>
            <a:xfrm>
              <a:off x="1494791" y="4445000"/>
              <a:ext cx="3003678" cy="2146429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C3CFB5-0A9C-8511-7C0F-3CE404E23986}"/>
                </a:ext>
              </a:extLst>
            </p:cNvPr>
            <p:cNvSpPr txBox="1"/>
            <p:nvPr/>
          </p:nvSpPr>
          <p:spPr>
            <a:xfrm>
              <a:off x="1494791" y="5092782"/>
              <a:ext cx="26875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genial" panose="020B0604020202020204" pitchFamily="2" charset="0"/>
                </a:rPr>
                <a:t>Get and Set Methods to Access Customer Information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B1CD72-12A7-13E6-FD9F-4CFE62EFBAF2}"/>
              </a:ext>
            </a:extLst>
          </p:cNvPr>
          <p:cNvSpPr txBox="1"/>
          <p:nvPr/>
        </p:nvSpPr>
        <p:spPr>
          <a:xfrm>
            <a:off x="8096378" y="3072432"/>
            <a:ext cx="3771900" cy="3532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44888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00F9-DAD9-2FE2-B6CC-9AB15280D0CB}"/>
              </a:ext>
            </a:extLst>
          </p:cNvPr>
          <p:cNvSpPr txBox="1"/>
          <p:nvPr/>
        </p:nvSpPr>
        <p:spPr>
          <a:xfrm>
            <a:off x="6080505" y="1586435"/>
            <a:ext cx="5683583" cy="4685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FlightTable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FlightTable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double price,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economyLeft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coachLeft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firstClassLeft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this.arrivalCity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this.price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price;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getArrivalCity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setArrivalCity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this.arrivalCity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double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getPrice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price;}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setPrice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(double price)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this.price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price;}}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02971-5F85-8948-75AE-F3C0458EDFBC}"/>
              </a:ext>
            </a:extLst>
          </p:cNvPr>
          <p:cNvSpPr txBox="1"/>
          <p:nvPr/>
        </p:nvSpPr>
        <p:spPr>
          <a:xfrm>
            <a:off x="1076559" y="1583198"/>
            <a:ext cx="1704741" cy="13894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2A676-011F-A87A-D970-823AA57492BD}"/>
              </a:ext>
            </a:extLst>
          </p:cNvPr>
          <p:cNvSpPr txBox="1"/>
          <p:nvPr/>
        </p:nvSpPr>
        <p:spPr>
          <a:xfrm>
            <a:off x="208001" y="1049294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E43B1-EADF-C249-BB6E-CFAD93A690F7}"/>
              </a:ext>
            </a:extLst>
          </p:cNvPr>
          <p:cNvSpPr txBox="1"/>
          <p:nvPr/>
        </p:nvSpPr>
        <p:spPr>
          <a:xfrm>
            <a:off x="10567592" y="104929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8E546-782D-225D-F3B4-1F929D47FFB5}"/>
              </a:ext>
            </a:extLst>
          </p:cNvPr>
          <p:cNvSpPr txBox="1"/>
          <p:nvPr/>
        </p:nvSpPr>
        <p:spPr>
          <a:xfrm>
            <a:off x="3840479" y="189624"/>
            <a:ext cx="3383281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FlightTable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DB6B21-1477-7A6C-6C47-55F1ABC5B172}"/>
              </a:ext>
            </a:extLst>
          </p:cNvPr>
          <p:cNvGrpSpPr/>
          <p:nvPr/>
        </p:nvGrpSpPr>
        <p:grpSpPr>
          <a:xfrm>
            <a:off x="2911983" y="4243294"/>
            <a:ext cx="3037840" cy="1880341"/>
            <a:chOff x="1494791" y="4445000"/>
            <a:chExt cx="3037840" cy="1880341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3C5F0EB-8DB8-117E-0C85-C9BE553AA740}"/>
                </a:ext>
              </a:extLst>
            </p:cNvPr>
            <p:cNvSpPr/>
            <p:nvPr/>
          </p:nvSpPr>
          <p:spPr>
            <a:xfrm>
              <a:off x="1494791" y="4445000"/>
              <a:ext cx="3037840" cy="1880341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5A44EB-3758-73E5-1F88-B695C5616B16}"/>
                </a:ext>
              </a:extLst>
            </p:cNvPr>
            <p:cNvSpPr txBox="1"/>
            <p:nvPr/>
          </p:nvSpPr>
          <p:spPr>
            <a:xfrm>
              <a:off x="1494791" y="5092782"/>
              <a:ext cx="2687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genial" panose="020B0604020202020204" pitchFamily="2" charset="0"/>
                </a:rPr>
                <a:t>Get and Set Methods to Access Flight Table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713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EDA30-D5A2-694D-C075-9F3ACC336356}"/>
              </a:ext>
            </a:extLst>
          </p:cNvPr>
          <p:cNvSpPr txBox="1"/>
          <p:nvPr/>
        </p:nvSpPr>
        <p:spPr>
          <a:xfrm>
            <a:off x="404261" y="1233960"/>
            <a:ext cx="7660239" cy="12273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JDBCDRIVER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com.mysql.jdbc.Driver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INFORMATIONBASE_URL 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"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://localhost:376/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MyVacation?autoReconnect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true&amp;useSSL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=false";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UserPersonal.getUserName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 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UserPersonal.getPassword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9AA-879A-7DCE-FD20-5D2DD05DE490}"/>
              </a:ext>
            </a:extLst>
          </p:cNvPr>
          <p:cNvSpPr txBox="1"/>
          <p:nvPr/>
        </p:nvSpPr>
        <p:spPr>
          <a:xfrm>
            <a:off x="229067" y="788736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D6EFA-88D6-69D0-F55F-5922A77EED51}"/>
              </a:ext>
            </a:extLst>
          </p:cNvPr>
          <p:cNvSpPr txBox="1"/>
          <p:nvPr/>
        </p:nvSpPr>
        <p:spPr>
          <a:xfrm>
            <a:off x="10427892" y="2719871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0EB5C-1285-8023-0F67-C4CE4E59F34E}"/>
              </a:ext>
            </a:extLst>
          </p:cNvPr>
          <p:cNvSpPr txBox="1"/>
          <p:nvPr/>
        </p:nvSpPr>
        <p:spPr>
          <a:xfrm>
            <a:off x="3840479" y="189624"/>
            <a:ext cx="5171441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InformationConnection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D294D-D786-9718-2293-F75F1FAC664A}"/>
              </a:ext>
            </a:extLst>
          </p:cNvPr>
          <p:cNvSpPr txBox="1"/>
          <p:nvPr/>
        </p:nvSpPr>
        <p:spPr>
          <a:xfrm>
            <a:off x="6096000" y="3271589"/>
            <a:ext cx="5595620" cy="2786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static void connect()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Class.forName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(JDBCDRIVER);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DriverManager.getConnection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(INFORMATIONBASE_URL,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password);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System.out.println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Informationbase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 success");}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 (Exception e)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System.out.println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("ERROR WITH CONNECTION");}}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static Connection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connection;}}</a:t>
            </a:r>
            <a:endParaRPr lang="en-US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709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BED212-69A3-CB52-20C7-55124B9A8774}"/>
              </a:ext>
            </a:extLst>
          </p:cNvPr>
          <p:cNvSpPr txBox="1"/>
          <p:nvPr/>
        </p:nvSpPr>
        <p:spPr>
          <a:xfrm>
            <a:off x="5884779" y="1549400"/>
            <a:ext cx="5926221" cy="49155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public class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ReservationTable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private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 String route;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 String customer;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   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ReservationTable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   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ReservationTable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route, String customer) 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this.route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 route;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customer;}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 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getRoute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route;}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setRoute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route)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this.route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route;}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customer;}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customer)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customer; }}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2FDBA-45E4-58F7-7E66-FEC65FD28E12}"/>
              </a:ext>
            </a:extLst>
          </p:cNvPr>
          <p:cNvSpPr txBox="1"/>
          <p:nvPr/>
        </p:nvSpPr>
        <p:spPr>
          <a:xfrm>
            <a:off x="698500" y="1549400"/>
            <a:ext cx="2112088" cy="14200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57E2F-EB2E-A84E-091D-79EEA6529F6B}"/>
              </a:ext>
            </a:extLst>
          </p:cNvPr>
          <p:cNvSpPr txBox="1"/>
          <p:nvPr/>
        </p:nvSpPr>
        <p:spPr>
          <a:xfrm>
            <a:off x="175727" y="1049294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1B708-DA7D-E45B-9C27-DF1411B09E8E}"/>
              </a:ext>
            </a:extLst>
          </p:cNvPr>
          <p:cNvSpPr txBox="1"/>
          <p:nvPr/>
        </p:nvSpPr>
        <p:spPr>
          <a:xfrm>
            <a:off x="10567592" y="104929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9E8B0-D409-50C6-65A5-DA786379B9E6}"/>
              </a:ext>
            </a:extLst>
          </p:cNvPr>
          <p:cNvSpPr txBox="1"/>
          <p:nvPr/>
        </p:nvSpPr>
        <p:spPr>
          <a:xfrm>
            <a:off x="3840480" y="189624"/>
            <a:ext cx="346456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Reservation</a:t>
            </a: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6226B4-8B1A-A14C-02B5-161516507471}"/>
              </a:ext>
            </a:extLst>
          </p:cNvPr>
          <p:cNvGrpSpPr/>
          <p:nvPr/>
        </p:nvGrpSpPr>
        <p:grpSpPr>
          <a:xfrm>
            <a:off x="2534920" y="4584572"/>
            <a:ext cx="3037840" cy="1880341"/>
            <a:chOff x="1494791" y="4445000"/>
            <a:chExt cx="3037840" cy="1880341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5E119EA-15E1-1E9B-5C6B-F19094104F2B}"/>
                </a:ext>
              </a:extLst>
            </p:cNvPr>
            <p:cNvSpPr/>
            <p:nvPr/>
          </p:nvSpPr>
          <p:spPr>
            <a:xfrm>
              <a:off x="1494791" y="4445000"/>
              <a:ext cx="3037840" cy="1880341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36C84-B02E-94F3-1DA1-8A62FB377F2E}"/>
                </a:ext>
              </a:extLst>
            </p:cNvPr>
            <p:cNvSpPr txBox="1"/>
            <p:nvPr/>
          </p:nvSpPr>
          <p:spPr>
            <a:xfrm>
              <a:off x="1494791" y="5092782"/>
              <a:ext cx="2687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genial" panose="020B0604020202020204" pitchFamily="2" charset="0"/>
                </a:rPr>
                <a:t>Get and Set Methods to Access Reservations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08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154302-BD91-9485-04C0-184FC96F4B3D}"/>
              </a:ext>
            </a:extLst>
          </p:cNvPr>
          <p:cNvSpPr txBox="1"/>
          <p:nvPr/>
        </p:nvSpPr>
        <p:spPr>
          <a:xfrm>
            <a:off x="4801881" y="1284985"/>
            <a:ext cx="7166599" cy="5176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Schedule(){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Date();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Date();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"5:00";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"9:00";}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Schedule(int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Date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Date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Date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(Date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Date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(Date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arrivalTime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;}} 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8F3E3-B892-D6A1-4ED8-D176465AD4B7}"/>
              </a:ext>
            </a:extLst>
          </p:cNvPr>
          <p:cNvSpPr txBox="1"/>
          <p:nvPr/>
        </p:nvSpPr>
        <p:spPr>
          <a:xfrm>
            <a:off x="998221" y="1282043"/>
            <a:ext cx="1604088" cy="13895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scheduleID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departDate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departTime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arrivalDate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arrivalTime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E045F-5F01-5C48-DCA6-893E16767EBE}"/>
              </a:ext>
            </a:extLst>
          </p:cNvPr>
          <p:cNvSpPr txBox="1"/>
          <p:nvPr/>
        </p:nvSpPr>
        <p:spPr>
          <a:xfrm>
            <a:off x="236221" y="844270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AE53-0C65-39BE-3C27-55E61A547053}"/>
              </a:ext>
            </a:extLst>
          </p:cNvPr>
          <p:cNvSpPr txBox="1"/>
          <p:nvPr/>
        </p:nvSpPr>
        <p:spPr>
          <a:xfrm>
            <a:off x="10483772" y="772018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40BE7-D0C2-133F-D41E-850415BADF52}"/>
              </a:ext>
            </a:extLst>
          </p:cNvPr>
          <p:cNvSpPr txBox="1"/>
          <p:nvPr/>
        </p:nvSpPr>
        <p:spPr>
          <a:xfrm>
            <a:off x="3840479" y="189624"/>
            <a:ext cx="3037841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Schedule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6C0F3A-A894-54B2-7C01-8C0DB02B4FA2}"/>
              </a:ext>
            </a:extLst>
          </p:cNvPr>
          <p:cNvGrpSpPr/>
          <p:nvPr/>
        </p:nvGrpSpPr>
        <p:grpSpPr>
          <a:xfrm>
            <a:off x="1664701" y="4343400"/>
            <a:ext cx="3037840" cy="1880341"/>
            <a:chOff x="1494791" y="4445000"/>
            <a:chExt cx="3037840" cy="1880341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6EE7677-7D33-059D-B94C-E6E9B166A649}"/>
                </a:ext>
              </a:extLst>
            </p:cNvPr>
            <p:cNvSpPr/>
            <p:nvPr/>
          </p:nvSpPr>
          <p:spPr>
            <a:xfrm>
              <a:off x="1494791" y="4445000"/>
              <a:ext cx="3037840" cy="1880341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DEA318-C036-3CB1-00C0-F600F9F967FB}"/>
                </a:ext>
              </a:extLst>
            </p:cNvPr>
            <p:cNvSpPr txBox="1"/>
            <p:nvPr/>
          </p:nvSpPr>
          <p:spPr>
            <a:xfrm>
              <a:off x="1494791" y="5092782"/>
              <a:ext cx="2687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genial" panose="020B0604020202020204" pitchFamily="2" charset="0"/>
                </a:rPr>
                <a:t>Get and Set Methods to Access Flight Schedule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379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B0AC5-B987-4E75-7DD8-8B3F0B0F3F92}"/>
              </a:ext>
            </a:extLst>
          </p:cNvPr>
          <p:cNvSpPr txBox="1"/>
          <p:nvPr/>
        </p:nvSpPr>
        <p:spPr>
          <a:xfrm>
            <a:off x="559512" y="2138741"/>
            <a:ext cx="2513888" cy="6624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8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"user";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8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"1234"; 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3F364-902F-4479-E7E8-D001A6EC810B}"/>
              </a:ext>
            </a:extLst>
          </p:cNvPr>
          <p:cNvSpPr txBox="1"/>
          <p:nvPr/>
        </p:nvSpPr>
        <p:spPr>
          <a:xfrm>
            <a:off x="234147" y="1639039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60422-553D-E407-E697-C4E840646BBD}"/>
              </a:ext>
            </a:extLst>
          </p:cNvPr>
          <p:cNvSpPr txBox="1"/>
          <p:nvPr/>
        </p:nvSpPr>
        <p:spPr>
          <a:xfrm>
            <a:off x="10491392" y="3120438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EFC70-94DB-75F9-C2D5-51D338D3C8F2}"/>
              </a:ext>
            </a:extLst>
          </p:cNvPr>
          <p:cNvSpPr txBox="1"/>
          <p:nvPr/>
        </p:nvSpPr>
        <p:spPr>
          <a:xfrm>
            <a:off x="7376160" y="3673760"/>
            <a:ext cx="4333240" cy="6057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static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getUserName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 return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static String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getPassword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{return password;}}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1A1AF-B46B-F57C-8CE8-404E46259F0F}"/>
              </a:ext>
            </a:extLst>
          </p:cNvPr>
          <p:cNvSpPr txBox="1"/>
          <p:nvPr/>
        </p:nvSpPr>
        <p:spPr>
          <a:xfrm>
            <a:off x="3840479" y="189624"/>
            <a:ext cx="3688081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UserPersonal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0B7C2A-86F3-08A4-1169-3628DE137259}"/>
              </a:ext>
            </a:extLst>
          </p:cNvPr>
          <p:cNvGrpSpPr/>
          <p:nvPr/>
        </p:nvGrpSpPr>
        <p:grpSpPr>
          <a:xfrm>
            <a:off x="4282574" y="2910187"/>
            <a:ext cx="2994526" cy="2132888"/>
            <a:chOff x="4041274" y="3306486"/>
            <a:chExt cx="2994526" cy="2132888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31A37C9-1381-707C-F608-728449033EF5}"/>
                </a:ext>
              </a:extLst>
            </p:cNvPr>
            <p:cNvSpPr/>
            <p:nvPr/>
          </p:nvSpPr>
          <p:spPr>
            <a:xfrm>
              <a:off x="4041274" y="3306486"/>
              <a:ext cx="2994526" cy="2132888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6BB1A7-6EBD-3968-1F21-220E1F95E165}"/>
                </a:ext>
              </a:extLst>
            </p:cNvPr>
            <p:cNvSpPr txBox="1"/>
            <p:nvPr/>
          </p:nvSpPr>
          <p:spPr>
            <a:xfrm>
              <a:off x="4041274" y="3976631"/>
              <a:ext cx="26875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genial" panose="020B0604020202020204" pitchFamily="2" charset="0"/>
                </a:rPr>
                <a:t>Get and Set Methods to Access Username and Password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158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10229B-5749-6B58-50D0-31C23C4B223B}"/>
              </a:ext>
            </a:extLst>
          </p:cNvPr>
          <p:cNvSpPr txBox="1"/>
          <p:nvPr/>
        </p:nvSpPr>
        <p:spPr>
          <a:xfrm>
            <a:off x="536732" y="2158383"/>
            <a:ext cx="2638268" cy="6056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&lt;Flight&gt;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5F1C7-E700-F6DC-24E2-48D989E07D51}"/>
              </a:ext>
            </a:extLst>
          </p:cNvPr>
          <p:cNvSpPr txBox="1"/>
          <p:nvPr/>
        </p:nvSpPr>
        <p:spPr>
          <a:xfrm>
            <a:off x="226527" y="1650291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3A92F-DE3C-FA83-10E0-AC3962A7C479}"/>
              </a:ext>
            </a:extLst>
          </p:cNvPr>
          <p:cNvSpPr txBox="1"/>
          <p:nvPr/>
        </p:nvSpPr>
        <p:spPr>
          <a:xfrm>
            <a:off x="10567592" y="1864025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7139E-BC55-B2C3-A1DB-E69C26ED37BE}"/>
              </a:ext>
            </a:extLst>
          </p:cNvPr>
          <p:cNvSpPr txBox="1"/>
          <p:nvPr/>
        </p:nvSpPr>
        <p:spPr>
          <a:xfrm>
            <a:off x="4000500" y="1270000"/>
            <a:ext cx="4358641" cy="39934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static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&lt;Flight&gt;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getFlight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flights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FXCollections.observableArrayList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InformationConnection.getConnection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createStatement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s.executeQuery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(“Select flight");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if(results != null)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while 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results.next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Flight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Flight();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flight.setFlightID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flight.setPlaneID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flight.setAirlineID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flight.setScheduleID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flight.setPrice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results.getDouble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(8));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flights.add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(flight);}}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flights;}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E9F48-206A-40BF-AD9B-5E1BDF16E41C}"/>
              </a:ext>
            </a:extLst>
          </p:cNvPr>
          <p:cNvSpPr txBox="1"/>
          <p:nvPr/>
        </p:nvSpPr>
        <p:spPr>
          <a:xfrm>
            <a:off x="3840479" y="189624"/>
            <a:ext cx="4358641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FlightInformation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682AA-839C-A64A-0AFB-0DDAF65B0A50}"/>
              </a:ext>
            </a:extLst>
          </p:cNvPr>
          <p:cNvSpPr txBox="1"/>
          <p:nvPr/>
        </p:nvSpPr>
        <p:spPr>
          <a:xfrm>
            <a:off x="7968933" y="2429195"/>
            <a:ext cx="3951288" cy="3999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static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insertFlight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(Flight flight){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s.executeUpdate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("INSERT INTO flight VALUE(default, 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flight.getPlaneID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", 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flight.getAirlineID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", 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flight.getScheduleID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", " , 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flight.getPrice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+");");}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static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updateFlight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(Flight flight){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s.executeUpdate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("UPDATE flight SET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"+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flight.getPlaneID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()+",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"+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flight.getScheduleID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()+",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"+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flight.getAirlineID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flight.getPrice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()+" WHERE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"+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flight.getFlightID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()+ ";");}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14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CACC0C-A155-8C0A-9463-46E9DD406F85}"/>
              </a:ext>
            </a:extLst>
          </p:cNvPr>
          <p:cNvSpPr txBox="1"/>
          <p:nvPr/>
        </p:nvSpPr>
        <p:spPr>
          <a:xfrm>
            <a:off x="3769360" y="2598003"/>
            <a:ext cx="4206240" cy="830997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astellar" panose="020A0402060406010301" pitchFamily="18" charset="0"/>
              </a:rPr>
              <a:t>Server </a:t>
            </a:r>
            <a:r>
              <a:rPr lang="en-US" sz="4800" dirty="0" err="1">
                <a:latin typeface="Castellar" panose="020A0402060406010301" pitchFamily="18" charset="0"/>
              </a:rPr>
              <a:t>SIde</a:t>
            </a:r>
            <a:r>
              <a:rPr lang="en-US" sz="4800" dirty="0">
                <a:latin typeface="Castellar" panose="020A0402060406010301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106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5B5DF0-1F86-EF71-8701-8D65117883E7}"/>
              </a:ext>
            </a:extLst>
          </p:cNvPr>
          <p:cNvSpPr txBox="1"/>
          <p:nvPr/>
        </p:nvSpPr>
        <p:spPr>
          <a:xfrm>
            <a:off x="595034" y="1673581"/>
            <a:ext cx="3468966" cy="6057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&lt;Customer&gt;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customerInfo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73F1E-3CC0-0846-C7C7-090FF4F76E1D}"/>
              </a:ext>
            </a:extLst>
          </p:cNvPr>
          <p:cNvSpPr txBox="1"/>
          <p:nvPr/>
        </p:nvSpPr>
        <p:spPr>
          <a:xfrm>
            <a:off x="365760" y="1170566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04CE2-8709-9837-31FB-9B9E556797E2}"/>
              </a:ext>
            </a:extLst>
          </p:cNvPr>
          <p:cNvSpPr txBox="1"/>
          <p:nvPr/>
        </p:nvSpPr>
        <p:spPr>
          <a:xfrm>
            <a:off x="10467936" y="461770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26196-9775-7D07-6995-B8477FEE2EE5}"/>
              </a:ext>
            </a:extLst>
          </p:cNvPr>
          <p:cNvSpPr txBox="1"/>
          <p:nvPr/>
        </p:nvSpPr>
        <p:spPr>
          <a:xfrm>
            <a:off x="7454900" y="911367"/>
            <a:ext cx="4371340" cy="58477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public static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&lt;Customer&gt;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getCustomerInfo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customerInfo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FXCollections.observableArrayList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InformationConnection.getConnection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createStatement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s.executeQuery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("SELECT customer");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if(results != null)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while 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results.next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Customer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Customer();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(5));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(6));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(7));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(8));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(9));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customer.setCardType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(10));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(11));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(12));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(13));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(14));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customerInfo.add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(customer);}}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customerInfo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552C1-11D2-F8D8-F412-B421A47159FC}"/>
              </a:ext>
            </a:extLst>
          </p:cNvPr>
          <p:cNvSpPr txBox="1"/>
          <p:nvPr/>
        </p:nvSpPr>
        <p:spPr>
          <a:xfrm>
            <a:off x="3840480" y="189624"/>
            <a:ext cx="326136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4396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411BA9-26B9-8EDB-1EBA-A255BBF2E292}"/>
              </a:ext>
            </a:extLst>
          </p:cNvPr>
          <p:cNvSpPr txBox="1"/>
          <p:nvPr/>
        </p:nvSpPr>
        <p:spPr>
          <a:xfrm>
            <a:off x="1577340" y="1651274"/>
            <a:ext cx="10198100" cy="48554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static void </a:t>
            </a:r>
            <a:r>
              <a:rPr lang="en-US" sz="14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 customer){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s.executeUpdate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("Insert customer VALUE(default,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 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customer.getCardType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"'');");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customerInfo.add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customer.setCustomerID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customerInfo.indexOf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(customer) + 1);}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static void </a:t>
            </a:r>
            <a:r>
              <a:rPr lang="en-US" sz="14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 customer){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s.executeUpdate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("Update customer set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customer.getFirstName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customer.getLastName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 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customer.getCreditCardNumber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customer.getExpirationDate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customer.getCardType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customer.getBillAddress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customer.getBillCity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customer.getBillState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"', '"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customer.getBillZip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 Where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 +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";");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customerInfo.set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customer.getCustomerID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- 1, customer);}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9D766-126B-F422-684E-62970AB42F3F}"/>
              </a:ext>
            </a:extLst>
          </p:cNvPr>
          <p:cNvSpPr txBox="1"/>
          <p:nvPr/>
        </p:nvSpPr>
        <p:spPr>
          <a:xfrm>
            <a:off x="416560" y="1181543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2EACD-795D-5D2D-5C0A-7DF8509E2238}"/>
              </a:ext>
            </a:extLst>
          </p:cNvPr>
          <p:cNvSpPr txBox="1"/>
          <p:nvPr/>
        </p:nvSpPr>
        <p:spPr>
          <a:xfrm>
            <a:off x="3840480" y="189624"/>
            <a:ext cx="326136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167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n airplane wing&#10;&#10;Description automatically generated with low confidence">
            <a:extLst>
              <a:ext uri="{FF2B5EF4-FFF2-40B4-BE49-F238E27FC236}">
                <a16:creationId xmlns:a16="http://schemas.microsoft.com/office/drawing/2014/main" id="{C6FE0950-5296-BC79-E801-A5D6151D3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7" y="865930"/>
            <a:ext cx="6869473" cy="490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BBDBDD-7D48-BD28-390E-D638EBC70129}"/>
              </a:ext>
            </a:extLst>
          </p:cNvPr>
          <p:cNvSpPr txBox="1"/>
          <p:nvPr/>
        </p:nvSpPr>
        <p:spPr>
          <a:xfrm>
            <a:off x="306258" y="208196"/>
            <a:ext cx="3636155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Main View Login Page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B18B29-25AE-EB64-3534-3431A080CCBA}"/>
              </a:ext>
            </a:extLst>
          </p:cNvPr>
          <p:cNvGrpSpPr/>
          <p:nvPr/>
        </p:nvGrpSpPr>
        <p:grpSpPr>
          <a:xfrm>
            <a:off x="7961499" y="1397000"/>
            <a:ext cx="3908554" cy="4013201"/>
            <a:chOff x="7961499" y="1397000"/>
            <a:chExt cx="3908554" cy="40132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4290D0-5C21-1B10-F0BF-76AE5B83265E}"/>
                </a:ext>
              </a:extLst>
            </p:cNvPr>
            <p:cNvSpPr/>
            <p:nvPr/>
          </p:nvSpPr>
          <p:spPr>
            <a:xfrm>
              <a:off x="7961499" y="1397000"/>
              <a:ext cx="3908554" cy="4013201"/>
            </a:xfrm>
            <a:prstGeom prst="rect">
              <a:avLst/>
            </a:prstGeom>
            <a:solidFill>
              <a:schemeClr val="bg1"/>
            </a:solidFill>
            <a:ln w="28575"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B2F157-2122-1875-0242-196DADE1E9F7}"/>
                </a:ext>
              </a:extLst>
            </p:cNvPr>
            <p:cNvSpPr/>
            <p:nvPr/>
          </p:nvSpPr>
          <p:spPr>
            <a:xfrm>
              <a:off x="8138360" y="4431408"/>
              <a:ext cx="3584909" cy="5884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Sent to Account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Registration View Page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1FB341-2EFE-0856-E0FD-E1E39956FEF5}"/>
                </a:ext>
              </a:extLst>
            </p:cNvPr>
            <p:cNvSpPr/>
            <p:nvPr/>
          </p:nvSpPr>
          <p:spPr>
            <a:xfrm>
              <a:off x="8138360" y="3320205"/>
              <a:ext cx="3554831" cy="5884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Sent to Customer Home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View Page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21ED12-1D60-1BB9-551A-86CB794D5419}"/>
                </a:ext>
              </a:extLst>
            </p:cNvPr>
            <p:cNvSpPr/>
            <p:nvPr/>
          </p:nvSpPr>
          <p:spPr>
            <a:xfrm>
              <a:off x="8138360" y="2221039"/>
              <a:ext cx="3547978" cy="5884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Sent to Admin View Page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140187-AE6D-389B-8688-5FE9FBE0A448}"/>
                </a:ext>
              </a:extLst>
            </p:cNvPr>
            <p:cNvSpPr txBox="1"/>
            <p:nvPr/>
          </p:nvSpPr>
          <p:spPr>
            <a:xfrm>
              <a:off x="9251364" y="1467432"/>
              <a:ext cx="13589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latin typeface="Modern Love Caps" panose="020B0604020202020204" pitchFamily="82" charset="0"/>
                  <a:cs typeface="LilyUPC" panose="020B0502040204020203" pitchFamily="34" charset="-34"/>
                </a:rPr>
                <a:t>BUTTONS</a:t>
              </a:r>
              <a:r>
                <a:rPr lang="en-US" dirty="0"/>
                <a:t>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27BE7E-CD63-1D27-07BA-D9DAA3F27F7F}"/>
                </a:ext>
              </a:extLst>
            </p:cNvPr>
            <p:cNvSpPr txBox="1"/>
            <p:nvPr/>
          </p:nvSpPr>
          <p:spPr>
            <a:xfrm>
              <a:off x="8255000" y="2360937"/>
              <a:ext cx="80010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Admin: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EC851A-93B9-B791-51D4-FB5528E47307}"/>
                </a:ext>
              </a:extLst>
            </p:cNvPr>
            <p:cNvSpPr txBox="1"/>
            <p:nvPr/>
          </p:nvSpPr>
          <p:spPr>
            <a:xfrm>
              <a:off x="8255000" y="3421608"/>
              <a:ext cx="1106982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Customer: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D42695-7264-6309-0294-EFAF46396608}"/>
                </a:ext>
              </a:extLst>
            </p:cNvPr>
            <p:cNvSpPr txBox="1"/>
            <p:nvPr/>
          </p:nvSpPr>
          <p:spPr>
            <a:xfrm>
              <a:off x="8255000" y="4540956"/>
              <a:ext cx="958034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Sign Up: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36D3CD-94B0-697A-2B64-8810FA94BFB8}"/>
                </a:ext>
              </a:extLst>
            </p:cNvPr>
            <p:cNvCxnSpPr/>
            <p:nvPr/>
          </p:nvCxnSpPr>
          <p:spPr>
            <a:xfrm>
              <a:off x="7961499" y="2032000"/>
              <a:ext cx="3908554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224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E56A63-6B8B-320F-00B5-E4C422340166}"/>
              </a:ext>
            </a:extLst>
          </p:cNvPr>
          <p:cNvSpPr txBox="1"/>
          <p:nvPr/>
        </p:nvSpPr>
        <p:spPr>
          <a:xfrm>
            <a:off x="433070" y="1570408"/>
            <a:ext cx="3455760" cy="5990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&lt;Reservation&gt;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</a:t>
            </a:r>
            <a:r>
              <a:rPr lang="en-US" sz="105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F462B-ED60-7448-9B32-9A6F5C2BD693}"/>
              </a:ext>
            </a:extLst>
          </p:cNvPr>
          <p:cNvSpPr txBox="1"/>
          <p:nvPr/>
        </p:nvSpPr>
        <p:spPr>
          <a:xfrm>
            <a:off x="211332" y="1031607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EFA52-36E5-6AA0-D77D-E0CC84A6448B}"/>
              </a:ext>
            </a:extLst>
          </p:cNvPr>
          <p:cNvSpPr txBox="1"/>
          <p:nvPr/>
        </p:nvSpPr>
        <p:spPr>
          <a:xfrm>
            <a:off x="10567592" y="104929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34ABC-0708-223A-6801-ECBCDF215F39}"/>
              </a:ext>
            </a:extLst>
          </p:cNvPr>
          <p:cNvSpPr txBox="1"/>
          <p:nvPr/>
        </p:nvSpPr>
        <p:spPr>
          <a:xfrm>
            <a:off x="6650990" y="1588543"/>
            <a:ext cx="5107940" cy="45511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static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&lt;Reservation&gt; </a:t>
            </a:r>
            <a:r>
              <a:rPr lang="en-US" sz="16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getReservations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reservation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FXCollections.observableArrayList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InformationConnection.getConnection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createStatement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s.executeQuery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("Select Reservation");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if(results != null)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while 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results.next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reservation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Reservation();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reservation.setReservationID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reservation.setCustomerID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reservation.setFlightID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reservation.setCarRentalID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reservation.setHotelID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(5));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reservation.add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(reservation);}}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reservation;}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03EBF-B67D-2BBA-C2A8-DB657AD24D30}"/>
              </a:ext>
            </a:extLst>
          </p:cNvPr>
          <p:cNvSpPr txBox="1"/>
          <p:nvPr/>
        </p:nvSpPr>
        <p:spPr>
          <a:xfrm>
            <a:off x="3840480" y="189624"/>
            <a:ext cx="536448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ReservationInformation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8889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1A1609-A4BC-C1EF-6A6A-CF7999FEF84A}"/>
              </a:ext>
            </a:extLst>
          </p:cNvPr>
          <p:cNvSpPr txBox="1"/>
          <p:nvPr/>
        </p:nvSpPr>
        <p:spPr>
          <a:xfrm>
            <a:off x="1207096" y="1332770"/>
            <a:ext cx="10134600" cy="5341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static void </a:t>
            </a:r>
            <a:r>
              <a:rPr lang="en-US" sz="16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insertReservation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(Reservation reservation){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s.executeUpdate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("Insert Reservation VALUE(default, " +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reservation.getCustomerID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", " + reservation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ervation.getFlightID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", '" +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reservation.getCarRentalID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", '" +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reservation.getHotelID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"');");}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static void </a:t>
            </a:r>
            <a:r>
              <a:rPr lang="en-US" sz="16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updateReservation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(Reservation reservation){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s.executeUpdate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("UPDATE Reservation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 +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reservation.getCustomerID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",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 +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reservation.getFlightID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reservation.getCarRentalID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", '" +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reservation.getHotelID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"' Where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 +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reservation.getReservationID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";" );}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static void </a:t>
            </a:r>
            <a:r>
              <a:rPr lang="en-US" sz="16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deleteReservation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(Reservation reservation){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s.executeUpdate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("Delete Reservation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 +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reservation.getReservationID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";");}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ReservationTableItems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57A05-A7B8-22DB-29DE-E0E114A832CD}"/>
              </a:ext>
            </a:extLst>
          </p:cNvPr>
          <p:cNvSpPr txBox="1"/>
          <p:nvPr/>
        </p:nvSpPr>
        <p:spPr>
          <a:xfrm>
            <a:off x="394892" y="835149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D02F2-0EEF-A380-1F3D-1D11107E66B3}"/>
              </a:ext>
            </a:extLst>
          </p:cNvPr>
          <p:cNvSpPr txBox="1"/>
          <p:nvPr/>
        </p:nvSpPr>
        <p:spPr>
          <a:xfrm>
            <a:off x="3291840" y="189625"/>
            <a:ext cx="560832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ReservationInformation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721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C11055-C880-F9A2-408B-83E0724232FA}"/>
              </a:ext>
            </a:extLst>
          </p:cNvPr>
          <p:cNvSpPr txBox="1"/>
          <p:nvPr/>
        </p:nvSpPr>
        <p:spPr>
          <a:xfrm>
            <a:off x="581073" y="1608110"/>
            <a:ext cx="2543127" cy="6056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&lt;Admin&gt;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adminUser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9B346-342C-68A4-512E-4FC4709852FD}"/>
              </a:ext>
            </a:extLst>
          </p:cNvPr>
          <p:cNvSpPr txBox="1"/>
          <p:nvPr/>
        </p:nvSpPr>
        <p:spPr>
          <a:xfrm>
            <a:off x="213826" y="1173676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97940-5D76-AB6E-D7CA-A95538B36D25}"/>
              </a:ext>
            </a:extLst>
          </p:cNvPr>
          <p:cNvSpPr txBox="1"/>
          <p:nvPr/>
        </p:nvSpPr>
        <p:spPr>
          <a:xfrm>
            <a:off x="10567592" y="104929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2345-2BD8-60CA-98ED-539BC5404D90}"/>
              </a:ext>
            </a:extLst>
          </p:cNvPr>
          <p:cNvSpPr txBox="1"/>
          <p:nvPr/>
        </p:nvSpPr>
        <p:spPr>
          <a:xfrm>
            <a:off x="6979920" y="1547814"/>
            <a:ext cx="4933872" cy="44242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static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&lt;Admin&gt; </a:t>
            </a:r>
            <a:r>
              <a:rPr lang="en-US" sz="16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getAdmin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adminUser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&lt;&gt;();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InformationConnection.getConnection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createStatement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s.executeQuery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("SELECT admin");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if(results != null)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while 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results.next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Admin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Admin();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admin.setAdminID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admin.setFirstName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admin.setLastName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admin.setPassword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adminUser.add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(admin);}}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adminUser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;}}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3D6A4-9F78-60EA-3921-CCBB2DB6133A}"/>
              </a:ext>
            </a:extLst>
          </p:cNvPr>
          <p:cNvSpPr txBox="1"/>
          <p:nvPr/>
        </p:nvSpPr>
        <p:spPr>
          <a:xfrm>
            <a:off x="4335780" y="215024"/>
            <a:ext cx="326136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Admin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2367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BCAE2E-7BAF-1BDF-4718-85DF6F776105}"/>
              </a:ext>
            </a:extLst>
          </p:cNvPr>
          <p:cNvSpPr txBox="1"/>
          <p:nvPr/>
        </p:nvSpPr>
        <p:spPr>
          <a:xfrm>
            <a:off x="588693" y="1508890"/>
            <a:ext cx="2713307" cy="6295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&lt;Airline&gt;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airlines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endParaRPr lang="en-US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BAB5-5CC0-FAFB-96B6-1417CA69DB8E}"/>
              </a:ext>
            </a:extLst>
          </p:cNvPr>
          <p:cNvSpPr txBox="1"/>
          <p:nvPr/>
        </p:nvSpPr>
        <p:spPr>
          <a:xfrm>
            <a:off x="137626" y="1048419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8E7F4-0BCF-B632-E165-7764F5A725F7}"/>
              </a:ext>
            </a:extLst>
          </p:cNvPr>
          <p:cNvSpPr txBox="1"/>
          <p:nvPr/>
        </p:nvSpPr>
        <p:spPr>
          <a:xfrm>
            <a:off x="10567592" y="104929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13325-13E2-AD52-9174-AAA8AC1B0A6C}"/>
              </a:ext>
            </a:extLst>
          </p:cNvPr>
          <p:cNvSpPr txBox="1"/>
          <p:nvPr/>
        </p:nvSpPr>
        <p:spPr>
          <a:xfrm>
            <a:off x="6948092" y="1508890"/>
            <a:ext cx="4888308" cy="4120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static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&lt;Airline&gt; </a:t>
            </a:r>
            <a:r>
              <a:rPr lang="en-US" sz="16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getAirlines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airlines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FXCollections.observableArrayList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InformationConnection.getConnection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createStatement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s.executeQuery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("Select Airline");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if(results != null)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while 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results.next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Airline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Airline();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airline.setAirlineID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airline.setDepartureCity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airline.setArrivalCity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airlines.add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(airline);}}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airlines;}}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B4E16-C614-EF78-BBC4-B2384A90A678}"/>
              </a:ext>
            </a:extLst>
          </p:cNvPr>
          <p:cNvSpPr txBox="1"/>
          <p:nvPr/>
        </p:nvSpPr>
        <p:spPr>
          <a:xfrm>
            <a:off x="3840479" y="189625"/>
            <a:ext cx="4602481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AirlineInformation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0575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2CD27C-9898-914C-C8B8-EC7726A97A1B}"/>
              </a:ext>
            </a:extLst>
          </p:cNvPr>
          <p:cNvSpPr txBox="1"/>
          <p:nvPr/>
        </p:nvSpPr>
        <p:spPr>
          <a:xfrm>
            <a:off x="6870699" y="1548613"/>
            <a:ext cx="4915497" cy="37607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static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&lt;Hotel&gt; </a:t>
            </a:r>
            <a:r>
              <a:rPr lang="en-US" sz="16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getHotels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hotels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FXCollections.observableArrayList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InformationConnection.getConnection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createStatement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s.executeQuery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("Select Hotel");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if(results != null)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while 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results.next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Hotel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Hotel();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hotel.setHotelID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hotel.setHotelCity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hotel.add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(hotel);}}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hotels;}}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ACC23-7F75-B4D5-099B-99B6E1029E66}"/>
              </a:ext>
            </a:extLst>
          </p:cNvPr>
          <p:cNvSpPr txBox="1"/>
          <p:nvPr/>
        </p:nvSpPr>
        <p:spPr>
          <a:xfrm>
            <a:off x="239227" y="1049294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B3480-6122-E979-E75E-1F1A6241F295}"/>
              </a:ext>
            </a:extLst>
          </p:cNvPr>
          <p:cNvSpPr txBox="1"/>
          <p:nvPr/>
        </p:nvSpPr>
        <p:spPr>
          <a:xfrm>
            <a:off x="10567592" y="104929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B2E08-BDD1-FB9D-CCD6-2526FE052D14}"/>
              </a:ext>
            </a:extLst>
          </p:cNvPr>
          <p:cNvSpPr txBox="1"/>
          <p:nvPr/>
        </p:nvSpPr>
        <p:spPr>
          <a:xfrm>
            <a:off x="3840480" y="189624"/>
            <a:ext cx="326136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UserData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E5F28-AAE2-1FCC-5148-459465BF1B58}"/>
              </a:ext>
            </a:extLst>
          </p:cNvPr>
          <p:cNvSpPr txBox="1"/>
          <p:nvPr/>
        </p:nvSpPr>
        <p:spPr>
          <a:xfrm>
            <a:off x="700315" y="1548613"/>
            <a:ext cx="2487385" cy="5991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&lt;Hotel&gt;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74414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15485-90B5-2B6F-6C22-49C9E256EB45}"/>
              </a:ext>
            </a:extLst>
          </p:cNvPr>
          <p:cNvSpPr txBox="1"/>
          <p:nvPr/>
        </p:nvSpPr>
        <p:spPr>
          <a:xfrm>
            <a:off x="370841" y="1418626"/>
            <a:ext cx="3197859" cy="5991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C57EA-DF10-3C93-B497-9E085296B3AB}"/>
              </a:ext>
            </a:extLst>
          </p:cNvPr>
          <p:cNvSpPr txBox="1"/>
          <p:nvPr/>
        </p:nvSpPr>
        <p:spPr>
          <a:xfrm>
            <a:off x="0" y="908135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E694A-916C-2595-45E9-41797C084B4E}"/>
              </a:ext>
            </a:extLst>
          </p:cNvPr>
          <p:cNvSpPr txBox="1"/>
          <p:nvPr/>
        </p:nvSpPr>
        <p:spPr>
          <a:xfrm>
            <a:off x="10567592" y="1049294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5980A-4375-4779-AEF6-2587B24A7391}"/>
              </a:ext>
            </a:extLst>
          </p:cNvPr>
          <p:cNvSpPr txBox="1"/>
          <p:nvPr/>
        </p:nvSpPr>
        <p:spPr>
          <a:xfrm>
            <a:off x="7058660" y="1590184"/>
            <a:ext cx="4762500" cy="38899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static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ObservableList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n-US" sz="16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getCarRentals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FXCollections.observableArrayList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DataConnection.getConnection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createStatement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 =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s.executeQuery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("Select Car Rental");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if(results != null)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while 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results.next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carRental.setCarRentalID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results.getInt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carRental.setCarRentalCity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results.getString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carRental.add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);}}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catch(Exception e){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;}}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348B8-79F9-9BCA-8DA8-37F21C80EA4E}"/>
              </a:ext>
            </a:extLst>
          </p:cNvPr>
          <p:cNvSpPr txBox="1"/>
          <p:nvPr/>
        </p:nvSpPr>
        <p:spPr>
          <a:xfrm>
            <a:off x="3840480" y="189625"/>
            <a:ext cx="499872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CarRentalInformation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4219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0205A-2E34-8B11-1276-DB37DBF26B8C}"/>
              </a:ext>
            </a:extLst>
          </p:cNvPr>
          <p:cNvSpPr txBox="1"/>
          <p:nvPr/>
        </p:nvSpPr>
        <p:spPr>
          <a:xfrm>
            <a:off x="459741" y="1544005"/>
            <a:ext cx="3060700" cy="766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&lt;User&gt;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&lt;Admin&gt;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&lt;Customer&gt;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24D9E-D3D2-BCC2-C276-860950E57454}"/>
              </a:ext>
            </a:extLst>
          </p:cNvPr>
          <p:cNvSpPr txBox="1"/>
          <p:nvPr/>
        </p:nvSpPr>
        <p:spPr>
          <a:xfrm>
            <a:off x="90766" y="1057467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8C1C0-9F33-992B-59A0-76C3BA8E2BCA}"/>
              </a:ext>
            </a:extLst>
          </p:cNvPr>
          <p:cNvSpPr txBox="1"/>
          <p:nvPr/>
        </p:nvSpPr>
        <p:spPr>
          <a:xfrm>
            <a:off x="10262792" y="722341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E4978-53B7-DA7A-91E1-46F9A026E358}"/>
              </a:ext>
            </a:extLst>
          </p:cNvPr>
          <p:cNvSpPr txBox="1"/>
          <p:nvPr/>
        </p:nvSpPr>
        <p:spPr>
          <a:xfrm>
            <a:off x="6362700" y="1242133"/>
            <a:ext cx="5181600" cy="47458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UserData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initializeLists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this.userList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&lt;User&gt;();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this.adminList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&lt;Admin&gt;();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this.customerList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&lt;Customer&gt;();}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&lt;User&gt;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getUserList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//Get User by username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User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getUser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username) throws Exception{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for(int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userList.size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++){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username.equals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userList.get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getUsername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userList.get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);}}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 null;}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&lt;Admin&gt;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getAdminList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 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&lt;Customer&gt;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getCustomerList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 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addAdmin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(Admin admin){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adminList.add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(admin);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 customer){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customerList.add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(customer);}}       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910D6-A02A-824A-2935-204C4C9CCA87}"/>
              </a:ext>
            </a:extLst>
          </p:cNvPr>
          <p:cNvSpPr txBox="1"/>
          <p:nvPr/>
        </p:nvSpPr>
        <p:spPr>
          <a:xfrm>
            <a:off x="3840480" y="189624"/>
            <a:ext cx="326136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 err="1">
                <a:latin typeface="Imprint MT Shadow" panose="04020605060303030202" pitchFamily="82" charset="0"/>
              </a:rPr>
              <a:t>UserData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C2AA34-C159-CE44-D7B7-414CCF7D1162}"/>
              </a:ext>
            </a:extLst>
          </p:cNvPr>
          <p:cNvGrpSpPr/>
          <p:nvPr/>
        </p:nvGrpSpPr>
        <p:grpSpPr>
          <a:xfrm>
            <a:off x="3352800" y="4513389"/>
            <a:ext cx="2882900" cy="1601211"/>
            <a:chOff x="1824991" y="4584430"/>
            <a:chExt cx="2882900" cy="1601211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28C562B-20D4-CB67-3040-24F3F0D8B1A3}"/>
                </a:ext>
              </a:extLst>
            </p:cNvPr>
            <p:cNvSpPr/>
            <p:nvPr/>
          </p:nvSpPr>
          <p:spPr>
            <a:xfrm>
              <a:off x="1824991" y="4584430"/>
              <a:ext cx="2882900" cy="1601211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CF98A0-F708-776B-47E2-3F359B13352F}"/>
                </a:ext>
              </a:extLst>
            </p:cNvPr>
            <p:cNvSpPr txBox="1"/>
            <p:nvPr/>
          </p:nvSpPr>
          <p:spPr>
            <a:xfrm>
              <a:off x="1824991" y="4969536"/>
              <a:ext cx="26875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genial" panose="020B0604020202020204" pitchFamily="2" charset="0"/>
                </a:rPr>
                <a:t>Get and Set Methods to Access </a:t>
              </a:r>
              <a:r>
                <a:rPr lang="en-US" sz="1600" dirty="0" err="1">
                  <a:latin typeface="Congenial" panose="020B0604020202020204" pitchFamily="2" charset="0"/>
                </a:rPr>
                <a:t>UserData</a:t>
              </a:r>
              <a:r>
                <a:rPr lang="en-US" sz="1600" dirty="0">
                  <a:latin typeface="Congenial" panose="020B0604020202020204" pitchFamily="2" charset="0"/>
                </a:rPr>
                <a:t>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879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7E987-FEE5-7D8B-4D8C-AFF3DBB2C711}"/>
              </a:ext>
            </a:extLst>
          </p:cNvPr>
          <p:cNvSpPr txBox="1"/>
          <p:nvPr/>
        </p:nvSpPr>
        <p:spPr>
          <a:xfrm>
            <a:off x="455127" y="1597284"/>
            <a:ext cx="3024673" cy="1457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&lt;Reservations&gt;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&lt;Flight&gt;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&lt;Hotel&gt;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&lt;Customer&gt;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742C9-B00B-5305-BDAC-35BB7C2BC1A8}"/>
              </a:ext>
            </a:extLst>
          </p:cNvPr>
          <p:cNvSpPr txBox="1"/>
          <p:nvPr/>
        </p:nvSpPr>
        <p:spPr>
          <a:xfrm>
            <a:off x="137627" y="1058326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51AA1-269D-45CC-63EE-D4285762A057}"/>
              </a:ext>
            </a:extLst>
          </p:cNvPr>
          <p:cNvSpPr txBox="1"/>
          <p:nvPr/>
        </p:nvSpPr>
        <p:spPr>
          <a:xfrm>
            <a:off x="10429965" y="1058326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FA8C2-1FE5-E603-95F5-3D46B6C1CF02}"/>
              </a:ext>
            </a:extLst>
          </p:cNvPr>
          <p:cNvSpPr txBox="1"/>
          <p:nvPr/>
        </p:nvSpPr>
        <p:spPr>
          <a:xfrm>
            <a:off x="4600124" y="1597284"/>
            <a:ext cx="6906076" cy="44544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Reservations(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&lt;Customer&gt; customer, String name,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&lt;Flight&gt; flights,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&lt;Hotel&gt; hotels,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customer;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this.flights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flights;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this.hotels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hotels;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customer;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this.name = name;}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 return name;}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&lt;Customer&gt;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getCustomers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 return customer;}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&lt;Flight&gt;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getFlights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 return flights;}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&lt;Hotel&gt;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getHotels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 return hotels;}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 return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setName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name){ this.name = name;}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&lt;Customer&gt; customer){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this.customer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customer;}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setFlights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&lt;Flight&gt; flights){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this.flights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flights;}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setHotel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&lt;Hotel&gt; hotels){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this.hotels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hotels;}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){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this.carRentals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carRentals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    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2ABD6-1FEB-99AC-1085-3F6568D94444}"/>
              </a:ext>
            </a:extLst>
          </p:cNvPr>
          <p:cNvSpPr txBox="1"/>
          <p:nvPr/>
        </p:nvSpPr>
        <p:spPr>
          <a:xfrm>
            <a:off x="3840480" y="189625"/>
            <a:ext cx="3535680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rint MT Shadow" panose="04020605060303030202" pitchFamily="82" charset="0"/>
              </a:rPr>
              <a:t>CLASS</a:t>
            </a:r>
            <a:r>
              <a:rPr lang="en-US" sz="2800" dirty="0"/>
              <a:t>: </a:t>
            </a:r>
            <a:r>
              <a:rPr lang="en-US" sz="2800" dirty="0">
                <a:latin typeface="Imprint MT Shadow" panose="04020605060303030202" pitchFamily="82" charset="0"/>
              </a:rPr>
              <a:t>Reservations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E2BE7B-16F5-7887-C1ED-9698350A0956}"/>
              </a:ext>
            </a:extLst>
          </p:cNvPr>
          <p:cNvGrpSpPr/>
          <p:nvPr/>
        </p:nvGrpSpPr>
        <p:grpSpPr>
          <a:xfrm>
            <a:off x="1394210" y="4315938"/>
            <a:ext cx="3162300" cy="1804141"/>
            <a:chOff x="1054100" y="4381500"/>
            <a:chExt cx="3323591" cy="1943841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EF5F263-ECAD-20AD-4896-CC889900950E}"/>
                </a:ext>
              </a:extLst>
            </p:cNvPr>
            <p:cNvSpPr/>
            <p:nvPr/>
          </p:nvSpPr>
          <p:spPr>
            <a:xfrm>
              <a:off x="1054100" y="4381500"/>
              <a:ext cx="3323591" cy="1943841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885D1F-6006-6218-24CB-1F48D126049F}"/>
                </a:ext>
              </a:extLst>
            </p:cNvPr>
            <p:cNvSpPr txBox="1"/>
            <p:nvPr/>
          </p:nvSpPr>
          <p:spPr>
            <a:xfrm>
              <a:off x="1193671" y="4937921"/>
              <a:ext cx="26875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genial" panose="020B0604020202020204" pitchFamily="2" charset="0"/>
                </a:rPr>
                <a:t>Get and Set Methods to Access Reservation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49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A6A56-F394-EE0E-A03E-7A47C44CCBCF}"/>
              </a:ext>
            </a:extLst>
          </p:cNvPr>
          <p:cNvSpPr txBox="1"/>
          <p:nvPr/>
        </p:nvSpPr>
        <p:spPr>
          <a:xfrm>
            <a:off x="5530413" y="524963"/>
            <a:ext cx="6225901" cy="62034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handleCustomerLogin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customerLogin.setOnMouseClicked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(new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EventHandler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@Override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public void handle(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try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} catch 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Logger.getLogger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TravelVacationFXMLController.class.getName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()).log(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Level.SEVERE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null, ex);}}});}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handleAdminLogin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admin.setOnMouseClicked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(new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EventHandler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@Override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public void handle(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try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UserManagement.fxml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} catch 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Logger.getLogger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TravelVacationFXMLController.class.getName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()).log(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Level.SEVERE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null, ex);}}   });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handleSignUp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signUp.setOnMouseClicked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(new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EventHandler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&gt;(){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@Override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public void handle(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try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AccountRegistration.fxml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} catch 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Logger.getLogger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TravelVacationFXMLController.class.getName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()).log(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Level.SEVERE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null, ex);                }            }});}}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81220-1205-A0C5-4D6A-1E377EF03FA5}"/>
              </a:ext>
            </a:extLst>
          </p:cNvPr>
          <p:cNvSpPr txBox="1"/>
          <p:nvPr/>
        </p:nvSpPr>
        <p:spPr>
          <a:xfrm>
            <a:off x="10408972" y="129608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54F8A-2885-3ECF-EA0B-296D692A4A11}"/>
              </a:ext>
            </a:extLst>
          </p:cNvPr>
          <p:cNvSpPr txBox="1"/>
          <p:nvPr/>
        </p:nvSpPr>
        <p:spPr>
          <a:xfrm>
            <a:off x="1249345" y="2546704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1B778-6801-8DA8-BAD5-1DAE7B90F198}"/>
              </a:ext>
            </a:extLst>
          </p:cNvPr>
          <p:cNvSpPr txBox="1"/>
          <p:nvPr/>
        </p:nvSpPr>
        <p:spPr>
          <a:xfrm>
            <a:off x="1970443" y="2994425"/>
            <a:ext cx="2002714" cy="8691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customerLogin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signUp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C1690-C487-EAD4-2B19-12F2CA263ACC}"/>
              </a:ext>
            </a:extLst>
          </p:cNvPr>
          <p:cNvSpPr txBox="1"/>
          <p:nvPr/>
        </p:nvSpPr>
        <p:spPr>
          <a:xfrm>
            <a:off x="306258" y="208196"/>
            <a:ext cx="26655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Main Controller</a:t>
            </a:r>
          </a:p>
        </p:txBody>
      </p:sp>
    </p:spTree>
    <p:extLst>
      <p:ext uri="{BB962C8B-B14F-4D97-AF65-F5344CB8AC3E}">
        <p14:creationId xmlns:p14="http://schemas.microsoft.com/office/powerpoint/2010/main" val="342503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9AC722D-A804-7686-6271-A6317757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9" y="942847"/>
            <a:ext cx="6655686" cy="4395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588AC5-D6EA-1AB5-DC74-E473D7E9C881}"/>
              </a:ext>
            </a:extLst>
          </p:cNvPr>
          <p:cNvSpPr txBox="1"/>
          <p:nvPr/>
        </p:nvSpPr>
        <p:spPr>
          <a:xfrm>
            <a:off x="306258" y="208196"/>
            <a:ext cx="41641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Account Registration 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DAFFEC-F668-2BE3-B24A-A54860C95AD8}"/>
              </a:ext>
            </a:extLst>
          </p:cNvPr>
          <p:cNvSpPr/>
          <p:nvPr/>
        </p:nvSpPr>
        <p:spPr>
          <a:xfrm>
            <a:off x="7500995" y="934202"/>
            <a:ext cx="4227466" cy="5618998"/>
          </a:xfrm>
          <a:prstGeom prst="rect">
            <a:avLst/>
          </a:prstGeom>
          <a:solidFill>
            <a:schemeClr val="bg1"/>
          </a:solidFill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D91B67-755B-8E16-B9C8-A61D1996DC5C}"/>
              </a:ext>
            </a:extLst>
          </p:cNvPr>
          <p:cNvSpPr/>
          <p:nvPr/>
        </p:nvSpPr>
        <p:spPr>
          <a:xfrm>
            <a:off x="7683279" y="3030932"/>
            <a:ext cx="3908554" cy="58842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Creates a Customer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User Account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38AE0D-1777-2101-B97C-5FA0A4A6B403}"/>
              </a:ext>
            </a:extLst>
          </p:cNvPr>
          <p:cNvSpPr/>
          <p:nvPr/>
        </p:nvSpPr>
        <p:spPr>
          <a:xfrm>
            <a:off x="7642894" y="2122946"/>
            <a:ext cx="3908554" cy="58842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Creates an Admin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User Account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1BD78A-3DED-F84B-A307-0C4CEF7B7E6D}"/>
              </a:ext>
            </a:extLst>
          </p:cNvPr>
          <p:cNvSpPr txBox="1"/>
          <p:nvPr/>
        </p:nvSpPr>
        <p:spPr>
          <a:xfrm>
            <a:off x="8950316" y="1095342"/>
            <a:ext cx="13589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Modern Love Caps" panose="020B0604020202020204" pitchFamily="82" charset="0"/>
                <a:cs typeface="LilyUPC" panose="020B0502040204020203" pitchFamily="34" charset="-34"/>
              </a:rPr>
              <a:t>BUTTONS</a:t>
            </a:r>
            <a:r>
              <a:rPr lang="en-US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5202BC-FAE6-CF5C-250D-EB0993E14AC6}"/>
              </a:ext>
            </a:extLst>
          </p:cNvPr>
          <p:cNvSpPr txBox="1"/>
          <p:nvPr/>
        </p:nvSpPr>
        <p:spPr>
          <a:xfrm>
            <a:off x="7837312" y="2236315"/>
            <a:ext cx="163548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Admin Account: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F89C16-3978-8D8E-0029-5A99CF20D54F}"/>
              </a:ext>
            </a:extLst>
          </p:cNvPr>
          <p:cNvSpPr txBox="1"/>
          <p:nvPr/>
        </p:nvSpPr>
        <p:spPr>
          <a:xfrm>
            <a:off x="7749119" y="3140480"/>
            <a:ext cx="192898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Customer Account: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F169C8-A35C-C0BE-9441-51C717620F23}"/>
              </a:ext>
            </a:extLst>
          </p:cNvPr>
          <p:cNvGrpSpPr/>
          <p:nvPr/>
        </p:nvGrpSpPr>
        <p:grpSpPr>
          <a:xfrm>
            <a:off x="7683279" y="5629583"/>
            <a:ext cx="3868169" cy="588429"/>
            <a:chOff x="595874" y="5223591"/>
            <a:chExt cx="3584909" cy="5884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CC6340-26F0-06A1-EBE1-6F2906D650C2}"/>
                </a:ext>
              </a:extLst>
            </p:cNvPr>
            <p:cNvSpPr/>
            <p:nvPr/>
          </p:nvSpPr>
          <p:spPr>
            <a:xfrm>
              <a:off x="595874" y="5223591"/>
              <a:ext cx="3584909" cy="5884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Exits by Closing Window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266417-3680-3446-F138-5FF1B6ACEA7E}"/>
                </a:ext>
              </a:extLst>
            </p:cNvPr>
            <p:cNvSpPr txBox="1"/>
            <p:nvPr/>
          </p:nvSpPr>
          <p:spPr>
            <a:xfrm>
              <a:off x="736599" y="5333139"/>
              <a:ext cx="622301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Exit: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85EB2C-0D20-0DC8-113A-5F61A9D0FA7D}"/>
              </a:ext>
            </a:extLst>
          </p:cNvPr>
          <p:cNvCxnSpPr>
            <a:cxnSpLocks/>
          </p:cNvCxnSpPr>
          <p:nvPr/>
        </p:nvCxnSpPr>
        <p:spPr>
          <a:xfrm>
            <a:off x="7500995" y="1765299"/>
            <a:ext cx="4227466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94D2A02-D0C6-C887-4DC6-3702ABEE418C}"/>
              </a:ext>
            </a:extLst>
          </p:cNvPr>
          <p:cNvSpPr/>
          <p:nvPr/>
        </p:nvSpPr>
        <p:spPr>
          <a:xfrm>
            <a:off x="7690527" y="3977007"/>
            <a:ext cx="3908554" cy="115695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Saves Information in the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Database and Sends User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To Page View Based on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Modern No. 20" panose="02070704070505020303" pitchFamily="18" charset="0"/>
              </a:rPr>
              <a:t>Type of Account Selected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45097C-DB78-A73F-9CFC-7B9D3A073B92}"/>
              </a:ext>
            </a:extLst>
          </p:cNvPr>
          <p:cNvSpPr txBox="1"/>
          <p:nvPr/>
        </p:nvSpPr>
        <p:spPr>
          <a:xfrm>
            <a:off x="7837312" y="4370817"/>
            <a:ext cx="87630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Modern Love Caps" panose="04070805081001020A01" pitchFamily="82" charset="0"/>
              </a:rPr>
              <a:t>Submit:</a:t>
            </a:r>
          </a:p>
        </p:txBody>
      </p:sp>
    </p:spTree>
    <p:extLst>
      <p:ext uri="{BB962C8B-B14F-4D97-AF65-F5344CB8AC3E}">
        <p14:creationId xmlns:p14="http://schemas.microsoft.com/office/powerpoint/2010/main" val="79422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EFF04A-B538-6075-2D06-254DBF86EA4C}"/>
              </a:ext>
            </a:extLst>
          </p:cNvPr>
          <p:cNvSpPr txBox="1"/>
          <p:nvPr/>
        </p:nvSpPr>
        <p:spPr>
          <a:xfrm>
            <a:off x="6096000" y="575446"/>
            <a:ext cx="5816133" cy="606807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private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handleSubmit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zip.getText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password.getText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Parent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Home.fxml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handleCardType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{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cardType.getItems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addAll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("Visa", "Mastercard", "Discover", "American Express");}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CardTypes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  private String card;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public void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CardTypes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(String card){ card = card;}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String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toString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(){ return card;} }}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385B7-0680-06B8-1C21-2610AFAFC682}"/>
              </a:ext>
            </a:extLst>
          </p:cNvPr>
          <p:cNvSpPr txBox="1"/>
          <p:nvPr/>
        </p:nvSpPr>
        <p:spPr>
          <a:xfrm>
            <a:off x="1079034" y="2058738"/>
            <a:ext cx="4737100" cy="45910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ChoiceBox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cardType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ChoiceBox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&lt;String&gt;();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zip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creditCardNumber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expirationDate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billAddress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billCity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billState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billZip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Button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customerAccount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Button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adminAccount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FDE9DC-0436-6D0A-3B2D-3822180B1DE2}"/>
              </a:ext>
            </a:extLst>
          </p:cNvPr>
          <p:cNvSpPr txBox="1"/>
          <p:nvPr/>
        </p:nvSpPr>
        <p:spPr>
          <a:xfrm>
            <a:off x="759927" y="1593267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096E0-6B3C-D1EC-B648-BE5EA4A048EE}"/>
              </a:ext>
            </a:extLst>
          </p:cNvPr>
          <p:cNvSpPr txBox="1"/>
          <p:nvPr/>
        </p:nvSpPr>
        <p:spPr>
          <a:xfrm>
            <a:off x="10543274" y="129170"/>
            <a:ext cx="158376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84C8A-4F5D-B9F8-C377-BB7B970227CE}"/>
              </a:ext>
            </a:extLst>
          </p:cNvPr>
          <p:cNvSpPr txBox="1"/>
          <p:nvPr/>
        </p:nvSpPr>
        <p:spPr>
          <a:xfrm>
            <a:off x="571500" y="206114"/>
            <a:ext cx="438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 Registration 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270DF-47B1-4A59-E256-7AF66CA97BDF}"/>
              </a:ext>
            </a:extLst>
          </p:cNvPr>
          <p:cNvSpPr txBox="1"/>
          <p:nvPr/>
        </p:nvSpPr>
        <p:spPr>
          <a:xfrm>
            <a:off x="64958" y="129170"/>
            <a:ext cx="48880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Account Registration Controller</a:t>
            </a:r>
          </a:p>
        </p:txBody>
      </p:sp>
    </p:spTree>
    <p:extLst>
      <p:ext uri="{BB962C8B-B14F-4D97-AF65-F5344CB8AC3E}">
        <p14:creationId xmlns:p14="http://schemas.microsoft.com/office/powerpoint/2010/main" val="343106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820AB62-C752-23CA-C35E-D07EDA55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8" y="863600"/>
            <a:ext cx="6295083" cy="4236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1AB1B2-BB6B-42B0-987A-BD57919DAB69}"/>
              </a:ext>
            </a:extLst>
          </p:cNvPr>
          <p:cNvSpPr txBox="1"/>
          <p:nvPr/>
        </p:nvSpPr>
        <p:spPr>
          <a:xfrm>
            <a:off x="306259" y="208196"/>
            <a:ext cx="2068642" cy="52322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Admin View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6309E7-BDD3-F0ED-0C78-4F3FECA30BC9}"/>
              </a:ext>
            </a:extLst>
          </p:cNvPr>
          <p:cNvGrpSpPr/>
          <p:nvPr/>
        </p:nvGrpSpPr>
        <p:grpSpPr>
          <a:xfrm>
            <a:off x="7137400" y="208196"/>
            <a:ext cx="4732653" cy="6472004"/>
            <a:chOff x="7137400" y="208196"/>
            <a:chExt cx="4732653" cy="64720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3D241D-B3C9-5E28-6A59-D29C68251D27}"/>
                </a:ext>
              </a:extLst>
            </p:cNvPr>
            <p:cNvSpPr/>
            <p:nvPr/>
          </p:nvSpPr>
          <p:spPr>
            <a:xfrm>
              <a:off x="7137400" y="208196"/>
              <a:ext cx="4732653" cy="6472004"/>
            </a:xfrm>
            <a:prstGeom prst="rect">
              <a:avLst/>
            </a:prstGeom>
            <a:solidFill>
              <a:schemeClr val="bg1"/>
            </a:solidFill>
            <a:ln w="28575"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880274-F9EC-B8AC-E53D-EAE0D09A6D9C}"/>
                </a:ext>
              </a:extLst>
            </p:cNvPr>
            <p:cNvSpPr txBox="1"/>
            <p:nvPr/>
          </p:nvSpPr>
          <p:spPr>
            <a:xfrm>
              <a:off x="8773179" y="301501"/>
              <a:ext cx="13589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latin typeface="Modern Love Caps" panose="020B0604020202020204" pitchFamily="82" charset="0"/>
                  <a:cs typeface="LilyUPC" panose="020B0502040204020203" pitchFamily="34" charset="-34"/>
                </a:rPr>
                <a:t>BUTTONS</a:t>
              </a:r>
              <a:r>
                <a:rPr lang="en-US" dirty="0"/>
                <a:t>: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35AD3D-68E8-A370-A3BF-860BBB664CBA}"/>
                </a:ext>
              </a:extLst>
            </p:cNvPr>
            <p:cNvCxnSpPr>
              <a:cxnSpLocks/>
            </p:cNvCxnSpPr>
            <p:nvPr/>
          </p:nvCxnSpPr>
          <p:spPr>
            <a:xfrm>
              <a:off x="7137400" y="863600"/>
              <a:ext cx="473265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518601-7E70-497A-6BAC-31CB0D2CF933}"/>
                </a:ext>
              </a:extLst>
            </p:cNvPr>
            <p:cNvSpPr/>
            <p:nvPr/>
          </p:nvSpPr>
          <p:spPr>
            <a:xfrm>
              <a:off x="7222170" y="3825000"/>
              <a:ext cx="4497344" cy="5054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Exits by Closing Window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F4D7CE-8C49-74B8-9999-C6CB4C309549}"/>
                </a:ext>
              </a:extLst>
            </p:cNvPr>
            <p:cNvSpPr txBox="1"/>
            <p:nvPr/>
          </p:nvSpPr>
          <p:spPr>
            <a:xfrm>
              <a:off x="7302162" y="3900669"/>
              <a:ext cx="608515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Exit: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ACFE79-A7FA-ECC4-F558-28FCB03A3C82}"/>
                </a:ext>
              </a:extLst>
            </p:cNvPr>
            <p:cNvSpPr/>
            <p:nvPr/>
          </p:nvSpPr>
          <p:spPr>
            <a:xfrm>
              <a:off x="7219007" y="6056587"/>
              <a:ext cx="4500507" cy="5316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Logs Out of Account and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Sends Back to Main View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157883-7BD0-E81F-DC67-677A236CE758}"/>
                </a:ext>
              </a:extLst>
            </p:cNvPr>
            <p:cNvSpPr txBox="1"/>
            <p:nvPr/>
          </p:nvSpPr>
          <p:spPr>
            <a:xfrm>
              <a:off x="7286792" y="6150490"/>
              <a:ext cx="835526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logout: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5A7C545-8233-2EAF-0BD6-6D8E69CEE2CD}"/>
                </a:ext>
              </a:extLst>
            </p:cNvPr>
            <p:cNvSpPr/>
            <p:nvPr/>
          </p:nvSpPr>
          <p:spPr>
            <a:xfrm>
              <a:off x="7219007" y="5247536"/>
              <a:ext cx="4511939" cy="7359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Sends Admin to Update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Account Information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View Page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79B70B-8874-3B68-A1DE-0BE0375C49D1}"/>
                </a:ext>
              </a:extLst>
            </p:cNvPr>
            <p:cNvSpPr txBox="1"/>
            <p:nvPr/>
          </p:nvSpPr>
          <p:spPr>
            <a:xfrm>
              <a:off x="7274106" y="5344544"/>
              <a:ext cx="1499073" cy="5419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Update account</a:t>
              </a:r>
            </a:p>
            <a:p>
              <a:r>
                <a:rPr lang="en-US" dirty="0">
                  <a:latin typeface="Modern Love Caps" panose="04070805081001020A01" pitchFamily="82" charset="0"/>
                </a:rPr>
                <a:t>information: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31A5ECF-12FD-639B-DD22-733C025BE169}"/>
                </a:ext>
              </a:extLst>
            </p:cNvPr>
            <p:cNvSpPr/>
            <p:nvPr/>
          </p:nvSpPr>
          <p:spPr>
            <a:xfrm>
              <a:off x="7207576" y="4395282"/>
              <a:ext cx="4511938" cy="76282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Print User Logs Collected by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Database for User Management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D8750A-1675-8FDA-B5DF-0AB17F905E3E}"/>
                </a:ext>
              </a:extLst>
            </p:cNvPr>
            <p:cNvSpPr/>
            <p:nvPr/>
          </p:nvSpPr>
          <p:spPr>
            <a:xfrm>
              <a:off x="7219184" y="2101782"/>
              <a:ext cx="4500330" cy="4990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Flag Account Selected in Table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4D3DB0-879E-0CE0-5601-6E05030196DC}"/>
                </a:ext>
              </a:extLst>
            </p:cNvPr>
            <p:cNvSpPr/>
            <p:nvPr/>
          </p:nvSpPr>
          <p:spPr>
            <a:xfrm>
              <a:off x="7219184" y="961211"/>
              <a:ext cx="4500331" cy="4990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Confirm Customer Cancellation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Request Selected in Table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CA4272D-2F21-935D-0F15-775442C9C1CE}"/>
                </a:ext>
              </a:extLst>
            </p:cNvPr>
            <p:cNvSpPr/>
            <p:nvPr/>
          </p:nvSpPr>
          <p:spPr>
            <a:xfrm>
              <a:off x="7219184" y="1531497"/>
              <a:ext cx="4500331" cy="4990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Decline Customer Cancellation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Request Selected in Table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C8FE5AB-05C6-78FF-6830-EE6967B3FCE8}"/>
                </a:ext>
              </a:extLst>
            </p:cNvPr>
            <p:cNvSpPr/>
            <p:nvPr/>
          </p:nvSpPr>
          <p:spPr>
            <a:xfrm>
              <a:off x="7207575" y="3233080"/>
              <a:ext cx="4511939" cy="5024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Unlock Account Selected in Table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313D435-8B44-3950-329E-9506C9DBC231}"/>
                </a:ext>
              </a:extLst>
            </p:cNvPr>
            <p:cNvSpPr/>
            <p:nvPr/>
          </p:nvSpPr>
          <p:spPr>
            <a:xfrm>
              <a:off x="7219184" y="2669143"/>
              <a:ext cx="4500330" cy="4990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Modern No. 20" panose="02070704070505020303" pitchFamily="18" charset="0"/>
                </a:rPr>
                <a:t>Delete Account Selected in Table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F4F7E6-0B41-0409-B2D3-86DE8BF6369B}"/>
                </a:ext>
              </a:extLst>
            </p:cNvPr>
            <p:cNvSpPr txBox="1"/>
            <p:nvPr/>
          </p:nvSpPr>
          <p:spPr>
            <a:xfrm>
              <a:off x="7274106" y="2734011"/>
              <a:ext cx="867929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Delete: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4F9C57-FBB0-A7D0-F4D7-2300F7DB2946}"/>
                </a:ext>
              </a:extLst>
            </p:cNvPr>
            <p:cNvSpPr txBox="1"/>
            <p:nvPr/>
          </p:nvSpPr>
          <p:spPr>
            <a:xfrm>
              <a:off x="7286792" y="3312137"/>
              <a:ext cx="867929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unlock: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3A6A31-68DD-7A54-FD2C-7E8F47E0AF7F}"/>
                </a:ext>
              </a:extLst>
            </p:cNvPr>
            <p:cNvSpPr txBox="1"/>
            <p:nvPr/>
          </p:nvSpPr>
          <p:spPr>
            <a:xfrm>
              <a:off x="7286792" y="4453529"/>
              <a:ext cx="1146943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Print user </a:t>
              </a:r>
            </a:p>
            <a:p>
              <a:r>
                <a:rPr lang="en-US" dirty="0">
                  <a:latin typeface="Modern Love Caps" panose="04070805081001020A01" pitchFamily="82" charset="0"/>
                </a:rPr>
                <a:t>logs: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70710E-1FB6-AE9D-56F0-8581BAACA8D2}"/>
                </a:ext>
              </a:extLst>
            </p:cNvPr>
            <p:cNvSpPr txBox="1"/>
            <p:nvPr/>
          </p:nvSpPr>
          <p:spPr>
            <a:xfrm>
              <a:off x="7288127" y="2175956"/>
              <a:ext cx="867929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flag: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683E66-7462-5EBF-3939-5D5216B3FEAF}"/>
                </a:ext>
              </a:extLst>
            </p:cNvPr>
            <p:cNvSpPr txBox="1"/>
            <p:nvPr/>
          </p:nvSpPr>
          <p:spPr>
            <a:xfrm>
              <a:off x="7302162" y="1617346"/>
              <a:ext cx="867929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decline: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26BC0D-26D0-6D41-816A-E9CBBD3DCB0D}"/>
                </a:ext>
              </a:extLst>
            </p:cNvPr>
            <p:cNvSpPr txBox="1"/>
            <p:nvPr/>
          </p:nvSpPr>
          <p:spPr>
            <a:xfrm>
              <a:off x="7286792" y="1033775"/>
              <a:ext cx="953919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dern Love Caps" panose="04070805081001020A01" pitchFamily="82" charset="0"/>
                </a:rPr>
                <a:t>confirm: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74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CFD5C0-0BD5-4ACF-EA14-055AD741A916}"/>
              </a:ext>
            </a:extLst>
          </p:cNvPr>
          <p:cNvSpPr txBox="1"/>
          <p:nvPr/>
        </p:nvSpPr>
        <p:spPr>
          <a:xfrm>
            <a:off x="5856980" y="743065"/>
            <a:ext cx="5839460" cy="60058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handleFlagAccount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{}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handleDeleteAccount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{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customer.deleteCustomer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);}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static void </a:t>
            </a:r>
            <a:r>
              <a:rPr lang="en-US" sz="1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deleteCustomer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 customer){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try{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s.executeUpdate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("Delete Customer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 +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customer.getCustomerID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+ ";");}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catch(Exception e){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e.printStackTrace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();}}}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return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CustomerTableItems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;}}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handleConfirm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button) {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button.setOnAction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(new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EventHandler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&gt;() {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 handle(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{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gridPane.getChildren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().clear();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Reservations(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gridPane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);}});}}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handleUpdateAccount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//Move to Update Account 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UpdateAccountInformation.fxml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void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handleLogout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event) throws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Parent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FXMLLoader.load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getClass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getResource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TravelVacation.fxml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Scene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new Scene(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homePage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Stage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(Stage)((Node)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event.getSource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getWindow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stage.setScene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homeScene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stage.show</a:t>
            </a:r>
            <a:r>
              <a:rPr lang="en-US" sz="12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406A1-F9BF-E6D3-F6C6-886DEB931355}"/>
              </a:ext>
            </a:extLst>
          </p:cNvPr>
          <p:cNvSpPr txBox="1"/>
          <p:nvPr/>
        </p:nvSpPr>
        <p:spPr>
          <a:xfrm>
            <a:off x="1876232" y="2215495"/>
            <a:ext cx="2770155" cy="5357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TableView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alertTypeTable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TableView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&lt;?&gt; </a:t>
            </a:r>
            <a:r>
              <a:rPr lang="en-US" sz="1400" b="1" i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cancelRequestTable</a:t>
            </a:r>
            <a:r>
              <a:rPr lang="en-US" sz="1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91D06-5045-40AE-A09E-2EDCA6B24203}"/>
              </a:ext>
            </a:extLst>
          </p:cNvPr>
          <p:cNvSpPr txBox="1"/>
          <p:nvPr/>
        </p:nvSpPr>
        <p:spPr>
          <a:xfrm>
            <a:off x="1352421" y="1619555"/>
            <a:ext cx="211208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ATTRIBUTES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A6D17-A6AD-F076-C69D-22FB7E639A7D}"/>
              </a:ext>
            </a:extLst>
          </p:cNvPr>
          <p:cNvSpPr txBox="1"/>
          <p:nvPr/>
        </p:nvSpPr>
        <p:spPr>
          <a:xfrm>
            <a:off x="10211992" y="332337"/>
            <a:ext cx="1624408" cy="369332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Imprint MT Shadow" panose="04020605060303030202" pitchFamily="82" charset="0"/>
              </a:rPr>
              <a:t>METHODS</a:t>
            </a:r>
            <a:r>
              <a:rPr lang="en-US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7DE08-EC9E-DCEE-95C9-2E8F78560D6E}"/>
              </a:ext>
            </a:extLst>
          </p:cNvPr>
          <p:cNvSpPr txBox="1"/>
          <p:nvPr/>
        </p:nvSpPr>
        <p:spPr>
          <a:xfrm>
            <a:off x="306257" y="208196"/>
            <a:ext cx="4340129" cy="534869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No. 20" panose="02070704070505020303" pitchFamily="18" charset="0"/>
              </a:rPr>
              <a:t>User Management Controller</a:t>
            </a:r>
          </a:p>
        </p:txBody>
      </p:sp>
    </p:spTree>
    <p:extLst>
      <p:ext uri="{BB962C8B-B14F-4D97-AF65-F5344CB8AC3E}">
        <p14:creationId xmlns:p14="http://schemas.microsoft.com/office/powerpoint/2010/main" val="3783631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7405</Words>
  <Application>Microsoft Office PowerPoint</Application>
  <PresentationFormat>Widescreen</PresentationFormat>
  <Paragraphs>1103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Aharoni</vt:lpstr>
      <vt:lpstr>Arial</vt:lpstr>
      <vt:lpstr>Arial Narrow</vt:lpstr>
      <vt:lpstr>Calibri</vt:lpstr>
      <vt:lpstr>Calibri Light</vt:lpstr>
      <vt:lpstr>Castellar</vt:lpstr>
      <vt:lpstr>Congenial</vt:lpstr>
      <vt:lpstr>Imprint MT Shadow</vt:lpstr>
      <vt:lpstr>LilyUPC</vt:lpstr>
      <vt:lpstr>Modern Love Caps</vt:lpstr>
      <vt:lpstr>Modern No. 20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Valle-Baird</dc:creator>
  <cp:lastModifiedBy>Erika Valle-Baird</cp:lastModifiedBy>
  <cp:revision>2</cp:revision>
  <dcterms:created xsi:type="dcterms:W3CDTF">2022-07-31T13:37:53Z</dcterms:created>
  <dcterms:modified xsi:type="dcterms:W3CDTF">2022-08-01T13:33:44Z</dcterms:modified>
</cp:coreProperties>
</file>